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5"/>
  </p:notesMasterIdLst>
  <p:sldIdLst>
    <p:sldId id="257" r:id="rId2"/>
    <p:sldId id="290" r:id="rId3"/>
    <p:sldId id="291" r:id="rId4"/>
    <p:sldId id="256" r:id="rId5"/>
    <p:sldId id="278" r:id="rId6"/>
    <p:sldId id="266" r:id="rId7"/>
    <p:sldId id="259" r:id="rId8"/>
    <p:sldId id="293" r:id="rId9"/>
    <p:sldId id="261" r:id="rId10"/>
    <p:sldId id="276" r:id="rId11"/>
    <p:sldId id="275" r:id="rId12"/>
    <p:sldId id="294" r:id="rId13"/>
    <p:sldId id="272" r:id="rId14"/>
    <p:sldId id="267" r:id="rId15"/>
    <p:sldId id="280" r:id="rId16"/>
    <p:sldId id="289" r:id="rId17"/>
    <p:sldId id="260" r:id="rId18"/>
    <p:sldId id="262" r:id="rId19"/>
    <p:sldId id="292" r:id="rId20"/>
    <p:sldId id="296" r:id="rId21"/>
    <p:sldId id="265" r:id="rId22"/>
    <p:sldId id="284" r:id="rId23"/>
    <p:sldId id="299" r:id="rId24"/>
    <p:sldId id="300" r:id="rId25"/>
    <p:sldId id="301" r:id="rId26"/>
    <p:sldId id="285" r:id="rId27"/>
    <p:sldId id="286" r:id="rId28"/>
    <p:sldId id="297" r:id="rId29"/>
    <p:sldId id="298" r:id="rId30"/>
    <p:sldId id="264" r:id="rId31"/>
    <p:sldId id="281" r:id="rId32"/>
    <p:sldId id="263" r:id="rId33"/>
    <p:sldId id="270" r:id="rId34"/>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7B30DE-352B-45FE-AFEA-DD2D77CDF894}" v="6" dt="2024-06-17T14:12:57.0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73" autoAdjust="0"/>
    <p:restoredTop sz="94660"/>
  </p:normalViewPr>
  <p:slideViewPr>
    <p:cSldViewPr snapToGrid="0">
      <p:cViewPr varScale="1">
        <p:scale>
          <a:sx n="76" d="100"/>
          <a:sy n="76" d="100"/>
        </p:scale>
        <p:origin x="5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erle Vanlerberghe" userId="e7beba4a-6255-413b-8d47-6ed6eeb1f513" providerId="ADAL" clId="{41BF7586-EEDA-476C-933D-5E1443018D6F}"/>
    <pc:docChg chg="undo custSel addSld delSld modSld sldOrd">
      <pc:chgData name="Veerle Vanlerberghe" userId="e7beba4a-6255-413b-8d47-6ed6eeb1f513" providerId="ADAL" clId="{41BF7586-EEDA-476C-933D-5E1443018D6F}" dt="2024-06-14T14:40:17.610" v="325" actId="20577"/>
      <pc:docMkLst>
        <pc:docMk/>
      </pc:docMkLst>
      <pc:sldChg chg="modSp mod ord">
        <pc:chgData name="Veerle Vanlerberghe" userId="e7beba4a-6255-413b-8d47-6ed6eeb1f513" providerId="ADAL" clId="{41BF7586-EEDA-476C-933D-5E1443018D6F}" dt="2024-06-14T14:16:44.138" v="40" actId="1076"/>
        <pc:sldMkLst>
          <pc:docMk/>
          <pc:sldMk cId="2014975676" sldId="256"/>
        </pc:sldMkLst>
        <pc:spChg chg="mod">
          <ac:chgData name="Veerle Vanlerberghe" userId="e7beba4a-6255-413b-8d47-6ed6eeb1f513" providerId="ADAL" clId="{41BF7586-EEDA-476C-933D-5E1443018D6F}" dt="2024-06-14T14:16:41.323" v="39" actId="1076"/>
          <ac:spMkLst>
            <pc:docMk/>
            <pc:sldMk cId="2014975676" sldId="256"/>
            <ac:spMk id="8" creationId="{586DFC1F-6C89-85A7-C3D6-0C96129CB313}"/>
          </ac:spMkLst>
        </pc:spChg>
        <pc:picChg chg="mod">
          <ac:chgData name="Veerle Vanlerberghe" userId="e7beba4a-6255-413b-8d47-6ed6eeb1f513" providerId="ADAL" clId="{41BF7586-EEDA-476C-933D-5E1443018D6F}" dt="2024-06-14T14:16:44.138" v="40" actId="1076"/>
          <ac:picMkLst>
            <pc:docMk/>
            <pc:sldMk cId="2014975676" sldId="256"/>
            <ac:picMk id="7" creationId="{313ACFF3-8B9B-F71C-EBCE-7D76CE74B5C8}"/>
          </ac:picMkLst>
        </pc:picChg>
      </pc:sldChg>
      <pc:sldChg chg="modSp mod">
        <pc:chgData name="Veerle Vanlerberghe" userId="e7beba4a-6255-413b-8d47-6ed6eeb1f513" providerId="ADAL" clId="{41BF7586-EEDA-476C-933D-5E1443018D6F}" dt="2024-06-14T14:28:12.617" v="148" actId="27636"/>
        <pc:sldMkLst>
          <pc:docMk/>
          <pc:sldMk cId="3252836174" sldId="259"/>
        </pc:sldMkLst>
        <pc:spChg chg="mod">
          <ac:chgData name="Veerle Vanlerberghe" userId="e7beba4a-6255-413b-8d47-6ed6eeb1f513" providerId="ADAL" clId="{41BF7586-EEDA-476C-933D-5E1443018D6F}" dt="2024-06-14T14:28:12.617" v="148" actId="27636"/>
          <ac:spMkLst>
            <pc:docMk/>
            <pc:sldMk cId="3252836174" sldId="259"/>
            <ac:spMk id="3" creationId="{00000000-0000-0000-0000-000000000000}"/>
          </ac:spMkLst>
        </pc:spChg>
      </pc:sldChg>
      <pc:sldChg chg="modSp mod">
        <pc:chgData name="Veerle Vanlerberghe" userId="e7beba4a-6255-413b-8d47-6ed6eeb1f513" providerId="ADAL" clId="{41BF7586-EEDA-476C-933D-5E1443018D6F}" dt="2024-06-14T14:37:33.836" v="273" actId="404"/>
        <pc:sldMkLst>
          <pc:docMk/>
          <pc:sldMk cId="696748870" sldId="262"/>
        </pc:sldMkLst>
        <pc:spChg chg="mod">
          <ac:chgData name="Veerle Vanlerberghe" userId="e7beba4a-6255-413b-8d47-6ed6eeb1f513" providerId="ADAL" clId="{41BF7586-EEDA-476C-933D-5E1443018D6F}" dt="2024-06-14T14:37:33.836" v="273" actId="404"/>
          <ac:spMkLst>
            <pc:docMk/>
            <pc:sldMk cId="696748870" sldId="262"/>
            <ac:spMk id="2" creationId="{39010B87-5759-7B27-5BDE-A34F57C57E6A}"/>
          </ac:spMkLst>
        </pc:spChg>
      </pc:sldChg>
      <pc:sldChg chg="modSp mod">
        <pc:chgData name="Veerle Vanlerberghe" userId="e7beba4a-6255-413b-8d47-6ed6eeb1f513" providerId="ADAL" clId="{41BF7586-EEDA-476C-933D-5E1443018D6F}" dt="2024-06-14T14:40:17.610" v="325" actId="20577"/>
        <pc:sldMkLst>
          <pc:docMk/>
          <pc:sldMk cId="3533438793" sldId="264"/>
        </pc:sldMkLst>
        <pc:spChg chg="mod">
          <ac:chgData name="Veerle Vanlerberghe" userId="e7beba4a-6255-413b-8d47-6ed6eeb1f513" providerId="ADAL" clId="{41BF7586-EEDA-476C-933D-5E1443018D6F}" dt="2024-06-14T14:14:07.204" v="9" actId="20577"/>
          <ac:spMkLst>
            <pc:docMk/>
            <pc:sldMk cId="3533438793" sldId="264"/>
            <ac:spMk id="4" creationId="{5903ABF0-EB36-3604-D193-6AA6425D6B6D}"/>
          </ac:spMkLst>
        </pc:spChg>
        <pc:spChg chg="mod">
          <ac:chgData name="Veerle Vanlerberghe" userId="e7beba4a-6255-413b-8d47-6ed6eeb1f513" providerId="ADAL" clId="{41BF7586-EEDA-476C-933D-5E1443018D6F}" dt="2024-06-14T14:40:17.610" v="325" actId="20577"/>
          <ac:spMkLst>
            <pc:docMk/>
            <pc:sldMk cId="3533438793" sldId="264"/>
            <ac:spMk id="5" creationId="{C1F4A846-14F4-3A54-55B1-B1ADAAD733FC}"/>
          </ac:spMkLst>
        </pc:spChg>
      </pc:sldChg>
      <pc:sldChg chg="del">
        <pc:chgData name="Veerle Vanlerberghe" userId="e7beba4a-6255-413b-8d47-6ed6eeb1f513" providerId="ADAL" clId="{41BF7586-EEDA-476C-933D-5E1443018D6F}" dt="2024-06-14T14:30:07.218" v="246" actId="2696"/>
        <pc:sldMkLst>
          <pc:docMk/>
          <pc:sldMk cId="3810633658" sldId="271"/>
        </pc:sldMkLst>
      </pc:sldChg>
      <pc:sldChg chg="modSp mod ord">
        <pc:chgData name="Veerle Vanlerberghe" userId="e7beba4a-6255-413b-8d47-6ed6eeb1f513" providerId="ADAL" clId="{41BF7586-EEDA-476C-933D-5E1443018D6F}" dt="2024-06-14T14:29:55.418" v="245" actId="20577"/>
        <pc:sldMkLst>
          <pc:docMk/>
          <pc:sldMk cId="695507987" sldId="272"/>
        </pc:sldMkLst>
        <pc:spChg chg="mod">
          <ac:chgData name="Veerle Vanlerberghe" userId="e7beba4a-6255-413b-8d47-6ed6eeb1f513" providerId="ADAL" clId="{41BF7586-EEDA-476C-933D-5E1443018D6F}" dt="2024-06-14T14:29:55.418" v="245" actId="20577"/>
          <ac:spMkLst>
            <pc:docMk/>
            <pc:sldMk cId="695507987" sldId="272"/>
            <ac:spMk id="3" creationId="{00000000-0000-0000-0000-000000000000}"/>
          </ac:spMkLst>
        </pc:spChg>
      </pc:sldChg>
      <pc:sldChg chg="modSp del mod">
        <pc:chgData name="Veerle Vanlerberghe" userId="e7beba4a-6255-413b-8d47-6ed6eeb1f513" providerId="ADAL" clId="{41BF7586-EEDA-476C-933D-5E1443018D6F}" dt="2024-06-14T14:28:26.533" v="153" actId="47"/>
        <pc:sldMkLst>
          <pc:docMk/>
          <pc:sldMk cId="578223362" sldId="274"/>
        </pc:sldMkLst>
        <pc:spChg chg="mod">
          <ac:chgData name="Veerle Vanlerberghe" userId="e7beba4a-6255-413b-8d47-6ed6eeb1f513" providerId="ADAL" clId="{41BF7586-EEDA-476C-933D-5E1443018D6F}" dt="2024-06-14T14:26:07.993" v="126" actId="20577"/>
          <ac:spMkLst>
            <pc:docMk/>
            <pc:sldMk cId="578223362" sldId="274"/>
            <ac:spMk id="5" creationId="{42031086-8BAF-E28A-C543-9A5A0641B7C3}"/>
          </ac:spMkLst>
        </pc:spChg>
      </pc:sldChg>
      <pc:sldChg chg="modSp mod">
        <pc:chgData name="Veerle Vanlerberghe" userId="e7beba4a-6255-413b-8d47-6ed6eeb1f513" providerId="ADAL" clId="{41BF7586-EEDA-476C-933D-5E1443018D6F}" dt="2024-06-14T14:24:45.069" v="124" actId="20577"/>
        <pc:sldMkLst>
          <pc:docMk/>
          <pc:sldMk cId="1475954142" sldId="275"/>
        </pc:sldMkLst>
        <pc:spChg chg="mod">
          <ac:chgData name="Veerle Vanlerberghe" userId="e7beba4a-6255-413b-8d47-6ed6eeb1f513" providerId="ADAL" clId="{41BF7586-EEDA-476C-933D-5E1443018D6F}" dt="2024-06-14T14:24:45.069" v="124" actId="20577"/>
          <ac:spMkLst>
            <pc:docMk/>
            <pc:sldMk cId="1475954142" sldId="275"/>
            <ac:spMk id="2" creationId="{DC292318-845B-D350-F40B-9D1932C2F108}"/>
          </ac:spMkLst>
        </pc:spChg>
      </pc:sldChg>
      <pc:sldChg chg="del">
        <pc:chgData name="Veerle Vanlerberghe" userId="e7beba4a-6255-413b-8d47-6ed6eeb1f513" providerId="ADAL" clId="{41BF7586-EEDA-476C-933D-5E1443018D6F}" dt="2024-06-14T14:36:51.475" v="272" actId="2696"/>
        <pc:sldMkLst>
          <pc:docMk/>
          <pc:sldMk cId="29324895" sldId="277"/>
        </pc:sldMkLst>
      </pc:sldChg>
      <pc:sldChg chg="modSp mod ord">
        <pc:chgData name="Veerle Vanlerberghe" userId="e7beba4a-6255-413b-8d47-6ed6eeb1f513" providerId="ADAL" clId="{41BF7586-EEDA-476C-933D-5E1443018D6F}" dt="2024-06-14T14:18:10.151" v="92" actId="207"/>
        <pc:sldMkLst>
          <pc:docMk/>
          <pc:sldMk cId="4279987348" sldId="278"/>
        </pc:sldMkLst>
        <pc:spChg chg="mod">
          <ac:chgData name="Veerle Vanlerberghe" userId="e7beba4a-6255-413b-8d47-6ed6eeb1f513" providerId="ADAL" clId="{41BF7586-EEDA-476C-933D-5E1443018D6F}" dt="2024-06-14T14:18:10.151" v="92" actId="207"/>
          <ac:spMkLst>
            <pc:docMk/>
            <pc:sldMk cId="4279987348" sldId="278"/>
            <ac:spMk id="2" creationId="{E5AD00EE-F44D-BC19-44E4-584CE46048D7}"/>
          </ac:spMkLst>
        </pc:spChg>
      </pc:sldChg>
      <pc:sldChg chg="del ord">
        <pc:chgData name="Veerle Vanlerberghe" userId="e7beba4a-6255-413b-8d47-6ed6eeb1f513" providerId="ADAL" clId="{41BF7586-EEDA-476C-933D-5E1443018D6F}" dt="2024-06-14T14:38:15.141" v="274" actId="2696"/>
        <pc:sldMkLst>
          <pc:docMk/>
          <pc:sldMk cId="3733294610" sldId="279"/>
        </pc:sldMkLst>
      </pc:sldChg>
      <pc:sldChg chg="modSp mod">
        <pc:chgData name="Veerle Vanlerberghe" userId="e7beba4a-6255-413b-8d47-6ed6eeb1f513" providerId="ADAL" clId="{41BF7586-EEDA-476C-933D-5E1443018D6F}" dt="2024-06-14T14:39:13.713" v="291" actId="108"/>
        <pc:sldMkLst>
          <pc:docMk/>
          <pc:sldMk cId="2705415196" sldId="285"/>
        </pc:sldMkLst>
        <pc:graphicFrameChg chg="mod modGraphic">
          <ac:chgData name="Veerle Vanlerberghe" userId="e7beba4a-6255-413b-8d47-6ed6eeb1f513" providerId="ADAL" clId="{41BF7586-EEDA-476C-933D-5E1443018D6F}" dt="2024-06-14T14:39:13.713" v="291" actId="108"/>
          <ac:graphicFrameMkLst>
            <pc:docMk/>
            <pc:sldMk cId="2705415196" sldId="285"/>
            <ac:graphicFrameMk id="5" creationId="{0A24B0FF-FB33-141C-58CF-C991AEE93968}"/>
          </ac:graphicFrameMkLst>
        </pc:graphicFrameChg>
      </pc:sldChg>
      <pc:sldChg chg="del">
        <pc:chgData name="Veerle Vanlerberghe" userId="e7beba4a-6255-413b-8d47-6ed6eeb1f513" providerId="ADAL" clId="{41BF7586-EEDA-476C-933D-5E1443018D6F}" dt="2024-06-14T14:38:35.643" v="275" actId="2696"/>
        <pc:sldMkLst>
          <pc:docMk/>
          <pc:sldMk cId="286214320" sldId="287"/>
        </pc:sldMkLst>
      </pc:sldChg>
      <pc:sldChg chg="modSp mod ord">
        <pc:chgData name="Veerle Vanlerberghe" userId="e7beba4a-6255-413b-8d47-6ed6eeb1f513" providerId="ADAL" clId="{41BF7586-EEDA-476C-933D-5E1443018D6F}" dt="2024-06-14T14:36:29.627" v="271" actId="20577"/>
        <pc:sldMkLst>
          <pc:docMk/>
          <pc:sldMk cId="2542556688" sldId="289"/>
        </pc:sldMkLst>
        <pc:spChg chg="mod">
          <ac:chgData name="Veerle Vanlerberghe" userId="e7beba4a-6255-413b-8d47-6ed6eeb1f513" providerId="ADAL" clId="{41BF7586-EEDA-476C-933D-5E1443018D6F}" dt="2024-06-14T14:36:29.627" v="271" actId="20577"/>
          <ac:spMkLst>
            <pc:docMk/>
            <pc:sldMk cId="2542556688" sldId="289"/>
            <ac:spMk id="2" creationId="{E5AD00EE-F44D-BC19-44E4-584CE46048D7}"/>
          </ac:spMkLst>
        </pc:spChg>
      </pc:sldChg>
      <pc:sldChg chg="modSp mod">
        <pc:chgData name="Veerle Vanlerberghe" userId="e7beba4a-6255-413b-8d47-6ed6eeb1f513" providerId="ADAL" clId="{41BF7586-EEDA-476C-933D-5E1443018D6F}" dt="2024-06-14T12:30:43.030" v="7" actId="20577"/>
        <pc:sldMkLst>
          <pc:docMk/>
          <pc:sldMk cId="1788584495" sldId="291"/>
        </pc:sldMkLst>
        <pc:spChg chg="mod">
          <ac:chgData name="Veerle Vanlerberghe" userId="e7beba4a-6255-413b-8d47-6ed6eeb1f513" providerId="ADAL" clId="{41BF7586-EEDA-476C-933D-5E1443018D6F}" dt="2024-06-14T12:30:43.030" v="7" actId="20577"/>
          <ac:spMkLst>
            <pc:docMk/>
            <pc:sldMk cId="1788584495" sldId="291"/>
            <ac:spMk id="3" creationId="{C27F3D10-B678-359B-73E3-39C249F1DDED}"/>
          </ac:spMkLst>
        </pc:spChg>
      </pc:sldChg>
      <pc:sldChg chg="modSp mod">
        <pc:chgData name="Veerle Vanlerberghe" userId="e7beba4a-6255-413b-8d47-6ed6eeb1f513" providerId="ADAL" clId="{41BF7586-EEDA-476C-933D-5E1443018D6F}" dt="2024-06-14T14:22:24.111" v="99" actId="20577"/>
        <pc:sldMkLst>
          <pc:docMk/>
          <pc:sldMk cId="2296822923" sldId="293"/>
        </pc:sldMkLst>
        <pc:spChg chg="mod">
          <ac:chgData name="Veerle Vanlerberghe" userId="e7beba4a-6255-413b-8d47-6ed6eeb1f513" providerId="ADAL" clId="{41BF7586-EEDA-476C-933D-5E1443018D6F}" dt="2024-06-14T14:22:24.111" v="99" actId="20577"/>
          <ac:spMkLst>
            <pc:docMk/>
            <pc:sldMk cId="2296822923" sldId="293"/>
            <ac:spMk id="8" creationId="{586DFC1F-6C89-85A7-C3D6-0C96129CB313}"/>
          </ac:spMkLst>
        </pc:spChg>
      </pc:sldChg>
      <pc:sldChg chg="modSp add mod ord">
        <pc:chgData name="Veerle Vanlerberghe" userId="e7beba4a-6255-413b-8d47-6ed6eeb1f513" providerId="ADAL" clId="{41BF7586-EEDA-476C-933D-5E1443018D6F}" dt="2024-06-14T14:31:08.573" v="247" actId="13926"/>
        <pc:sldMkLst>
          <pc:docMk/>
          <pc:sldMk cId="3205239020" sldId="294"/>
        </pc:sldMkLst>
        <pc:spChg chg="mod">
          <ac:chgData name="Veerle Vanlerberghe" userId="e7beba4a-6255-413b-8d47-6ed6eeb1f513" providerId="ADAL" clId="{41BF7586-EEDA-476C-933D-5E1443018D6F}" dt="2024-06-14T14:31:08.573" v="247" actId="13926"/>
          <ac:spMkLst>
            <pc:docMk/>
            <pc:sldMk cId="3205239020" sldId="294"/>
            <ac:spMk id="3" creationId="{00000000-0000-0000-0000-000000000000}"/>
          </ac:spMkLst>
        </pc:spChg>
      </pc:sldChg>
    </pc:docChg>
  </pc:docChgLst>
  <pc:docChgLst>
    <pc:chgData name="Veerle Vanlerberghe" userId="e7beba4a-6255-413b-8d47-6ed6eeb1f513" providerId="ADAL" clId="{E37B30DE-352B-45FE-AFEA-DD2D77CDF894}"/>
    <pc:docChg chg="custSel addSld delSld modSld sldOrd">
      <pc:chgData name="Veerle Vanlerberghe" userId="e7beba4a-6255-413b-8d47-6ed6eeb1f513" providerId="ADAL" clId="{E37B30DE-352B-45FE-AFEA-DD2D77CDF894}" dt="2024-06-17T14:14:48.672" v="964"/>
      <pc:docMkLst>
        <pc:docMk/>
      </pc:docMkLst>
      <pc:sldChg chg="ord">
        <pc:chgData name="Veerle Vanlerberghe" userId="e7beba4a-6255-413b-8d47-6ed6eeb1f513" providerId="ADAL" clId="{E37B30DE-352B-45FE-AFEA-DD2D77CDF894}" dt="2024-06-17T14:14:48.672" v="964"/>
        <pc:sldMkLst>
          <pc:docMk/>
          <pc:sldMk cId="3677407075" sldId="263"/>
        </pc:sldMkLst>
      </pc:sldChg>
      <pc:sldChg chg="modSp mod">
        <pc:chgData name="Veerle Vanlerberghe" userId="e7beba4a-6255-413b-8d47-6ed6eeb1f513" providerId="ADAL" clId="{E37B30DE-352B-45FE-AFEA-DD2D77CDF894}" dt="2024-06-17T13:39:06.337" v="862" actId="6549"/>
        <pc:sldMkLst>
          <pc:docMk/>
          <pc:sldMk cId="3533438793" sldId="264"/>
        </pc:sldMkLst>
        <pc:spChg chg="mod">
          <ac:chgData name="Veerle Vanlerberghe" userId="e7beba4a-6255-413b-8d47-6ed6eeb1f513" providerId="ADAL" clId="{E37B30DE-352B-45FE-AFEA-DD2D77CDF894}" dt="2024-06-17T13:39:06.337" v="862" actId="6549"/>
          <ac:spMkLst>
            <pc:docMk/>
            <pc:sldMk cId="3533438793" sldId="264"/>
            <ac:spMk id="5" creationId="{C1F4A846-14F4-3A54-55B1-B1ADAAD733FC}"/>
          </ac:spMkLst>
        </pc:spChg>
      </pc:sldChg>
      <pc:sldChg chg="modSp mod">
        <pc:chgData name="Veerle Vanlerberghe" userId="e7beba4a-6255-413b-8d47-6ed6eeb1f513" providerId="ADAL" clId="{E37B30DE-352B-45FE-AFEA-DD2D77CDF894}" dt="2024-06-17T13:14:17.853" v="81" actId="27636"/>
        <pc:sldMkLst>
          <pc:docMk/>
          <pc:sldMk cId="1004159471" sldId="266"/>
        </pc:sldMkLst>
        <pc:spChg chg="mod">
          <ac:chgData name="Veerle Vanlerberghe" userId="e7beba4a-6255-413b-8d47-6ed6eeb1f513" providerId="ADAL" clId="{E37B30DE-352B-45FE-AFEA-DD2D77CDF894}" dt="2024-06-17T13:14:17.853" v="81" actId="27636"/>
          <ac:spMkLst>
            <pc:docMk/>
            <pc:sldMk cId="1004159471" sldId="266"/>
            <ac:spMk id="3" creationId="{00000000-0000-0000-0000-000000000000}"/>
          </ac:spMkLst>
        </pc:spChg>
      </pc:sldChg>
      <pc:sldChg chg="modSp mod">
        <pc:chgData name="Veerle Vanlerberghe" userId="e7beba4a-6255-413b-8d47-6ed6eeb1f513" providerId="ADAL" clId="{E37B30DE-352B-45FE-AFEA-DD2D77CDF894}" dt="2024-06-17T13:21:56.371" v="115" actId="313"/>
        <pc:sldMkLst>
          <pc:docMk/>
          <pc:sldMk cId="758975327" sldId="267"/>
        </pc:sldMkLst>
        <pc:spChg chg="mod">
          <ac:chgData name="Veerle Vanlerberghe" userId="e7beba4a-6255-413b-8d47-6ed6eeb1f513" providerId="ADAL" clId="{E37B30DE-352B-45FE-AFEA-DD2D77CDF894}" dt="2024-06-17T13:21:56.371" v="115" actId="313"/>
          <ac:spMkLst>
            <pc:docMk/>
            <pc:sldMk cId="758975327" sldId="267"/>
            <ac:spMk id="3" creationId="{00000000-0000-0000-0000-000000000000}"/>
          </ac:spMkLst>
        </pc:spChg>
      </pc:sldChg>
      <pc:sldChg chg="modSp mod">
        <pc:chgData name="Veerle Vanlerberghe" userId="e7beba4a-6255-413b-8d47-6ed6eeb1f513" providerId="ADAL" clId="{E37B30DE-352B-45FE-AFEA-DD2D77CDF894}" dt="2024-06-17T13:21:08.757" v="113" actId="115"/>
        <pc:sldMkLst>
          <pc:docMk/>
          <pc:sldMk cId="695507987" sldId="272"/>
        </pc:sldMkLst>
        <pc:spChg chg="mod">
          <ac:chgData name="Veerle Vanlerberghe" userId="e7beba4a-6255-413b-8d47-6ed6eeb1f513" providerId="ADAL" clId="{E37B30DE-352B-45FE-AFEA-DD2D77CDF894}" dt="2024-06-17T13:21:08.757" v="113" actId="115"/>
          <ac:spMkLst>
            <pc:docMk/>
            <pc:sldMk cId="695507987" sldId="272"/>
            <ac:spMk id="3" creationId="{00000000-0000-0000-0000-000000000000}"/>
          </ac:spMkLst>
        </pc:spChg>
      </pc:sldChg>
      <pc:sldChg chg="modSp mod">
        <pc:chgData name="Veerle Vanlerberghe" userId="e7beba4a-6255-413b-8d47-6ed6eeb1f513" providerId="ADAL" clId="{E37B30DE-352B-45FE-AFEA-DD2D77CDF894}" dt="2024-06-17T13:13:00.710" v="77" actId="20577"/>
        <pc:sldMkLst>
          <pc:docMk/>
          <pc:sldMk cId="4279987348" sldId="278"/>
        </pc:sldMkLst>
        <pc:spChg chg="mod">
          <ac:chgData name="Veerle Vanlerberghe" userId="e7beba4a-6255-413b-8d47-6ed6eeb1f513" providerId="ADAL" clId="{E37B30DE-352B-45FE-AFEA-DD2D77CDF894}" dt="2024-06-17T13:13:00.710" v="77" actId="20577"/>
          <ac:spMkLst>
            <pc:docMk/>
            <pc:sldMk cId="4279987348" sldId="278"/>
            <ac:spMk id="2" creationId="{E5AD00EE-F44D-BC19-44E4-584CE46048D7}"/>
          </ac:spMkLst>
        </pc:spChg>
      </pc:sldChg>
      <pc:sldChg chg="modSp del mod">
        <pc:chgData name="Veerle Vanlerberghe" userId="e7beba4a-6255-413b-8d47-6ed6eeb1f513" providerId="ADAL" clId="{E37B30DE-352B-45FE-AFEA-DD2D77CDF894}" dt="2024-06-17T13:38:13.042" v="832" actId="2696"/>
        <pc:sldMkLst>
          <pc:docMk/>
          <pc:sldMk cId="3510477701" sldId="283"/>
        </pc:sldMkLst>
        <pc:graphicFrameChg chg="mod modGraphic">
          <ac:chgData name="Veerle Vanlerberghe" userId="e7beba4a-6255-413b-8d47-6ed6eeb1f513" providerId="ADAL" clId="{E37B30DE-352B-45FE-AFEA-DD2D77CDF894}" dt="2024-06-17T13:37:56.964" v="829" actId="14100"/>
          <ac:graphicFrameMkLst>
            <pc:docMk/>
            <pc:sldMk cId="3510477701" sldId="283"/>
            <ac:graphicFrameMk id="5" creationId="{0B3B8244-30C2-0FE1-6324-D7FA328F9604}"/>
          </ac:graphicFrameMkLst>
        </pc:graphicFrameChg>
      </pc:sldChg>
      <pc:sldChg chg="addSp modSp mod modAnim">
        <pc:chgData name="Veerle Vanlerberghe" userId="e7beba4a-6255-413b-8d47-6ed6eeb1f513" providerId="ADAL" clId="{E37B30DE-352B-45FE-AFEA-DD2D77CDF894}" dt="2024-06-17T14:04:31.721" v="958"/>
        <pc:sldMkLst>
          <pc:docMk/>
          <pc:sldMk cId="706566644" sldId="284"/>
        </pc:sldMkLst>
        <pc:spChg chg="mod">
          <ac:chgData name="Veerle Vanlerberghe" userId="e7beba4a-6255-413b-8d47-6ed6eeb1f513" providerId="ADAL" clId="{E37B30DE-352B-45FE-AFEA-DD2D77CDF894}" dt="2024-06-17T13:38:25.725" v="833" actId="6549"/>
          <ac:spMkLst>
            <pc:docMk/>
            <pc:sldMk cId="706566644" sldId="284"/>
            <ac:spMk id="2" creationId="{A60AC73A-9259-323B-3C01-49BA2BA5F64B}"/>
          </ac:spMkLst>
        </pc:spChg>
        <pc:graphicFrameChg chg="add mod">
          <ac:chgData name="Veerle Vanlerberghe" userId="e7beba4a-6255-413b-8d47-6ed6eeb1f513" providerId="ADAL" clId="{E37B30DE-352B-45FE-AFEA-DD2D77CDF894}" dt="2024-06-17T13:38:08.372" v="831" actId="1076"/>
          <ac:graphicFrameMkLst>
            <pc:docMk/>
            <pc:sldMk cId="706566644" sldId="284"/>
            <ac:graphicFrameMk id="5" creationId="{DE8B7493-ACAA-F832-3866-F517717FF634}"/>
          </ac:graphicFrameMkLst>
        </pc:graphicFrameChg>
      </pc:sldChg>
      <pc:sldChg chg="modSp mod">
        <pc:chgData name="Veerle Vanlerberghe" userId="e7beba4a-6255-413b-8d47-6ed6eeb1f513" providerId="ADAL" clId="{E37B30DE-352B-45FE-AFEA-DD2D77CDF894}" dt="2024-06-17T13:10:54.638" v="45" actId="207"/>
        <pc:sldMkLst>
          <pc:docMk/>
          <pc:sldMk cId="814915088" sldId="290"/>
        </pc:sldMkLst>
        <pc:spChg chg="mod">
          <ac:chgData name="Veerle Vanlerberghe" userId="e7beba4a-6255-413b-8d47-6ed6eeb1f513" providerId="ADAL" clId="{E37B30DE-352B-45FE-AFEA-DD2D77CDF894}" dt="2024-06-17T13:10:54.638" v="45" actId="207"/>
          <ac:spMkLst>
            <pc:docMk/>
            <pc:sldMk cId="814915088" sldId="290"/>
            <ac:spMk id="4" creationId="{738BD976-A77B-A7F8-20F4-C38C3793AE48}"/>
          </ac:spMkLst>
        </pc:spChg>
      </pc:sldChg>
      <pc:sldChg chg="modSp mod">
        <pc:chgData name="Veerle Vanlerberghe" userId="e7beba4a-6255-413b-8d47-6ed6eeb1f513" providerId="ADAL" clId="{E37B30DE-352B-45FE-AFEA-DD2D77CDF894}" dt="2024-06-17T13:45:54.131" v="957" actId="20577"/>
        <pc:sldMkLst>
          <pc:docMk/>
          <pc:sldMk cId="2315907673" sldId="292"/>
        </pc:sldMkLst>
        <pc:spChg chg="mod">
          <ac:chgData name="Veerle Vanlerberghe" userId="e7beba4a-6255-413b-8d47-6ed6eeb1f513" providerId="ADAL" clId="{E37B30DE-352B-45FE-AFEA-DD2D77CDF894}" dt="2024-06-17T13:45:54.131" v="957" actId="20577"/>
          <ac:spMkLst>
            <pc:docMk/>
            <pc:sldMk cId="2315907673" sldId="292"/>
            <ac:spMk id="5" creationId="{F3603DA8-9014-71D1-A967-1FE251AC694B}"/>
          </ac:spMkLst>
        </pc:spChg>
      </pc:sldChg>
      <pc:sldChg chg="addSp delSp modSp mod">
        <pc:chgData name="Veerle Vanlerberghe" userId="e7beba4a-6255-413b-8d47-6ed6eeb1f513" providerId="ADAL" clId="{E37B30DE-352B-45FE-AFEA-DD2D77CDF894}" dt="2024-06-17T13:17:57.993" v="84" actId="1076"/>
        <pc:sldMkLst>
          <pc:docMk/>
          <pc:sldMk cId="2296822923" sldId="293"/>
        </pc:sldMkLst>
        <pc:picChg chg="add mod">
          <ac:chgData name="Veerle Vanlerberghe" userId="e7beba4a-6255-413b-8d47-6ed6eeb1f513" providerId="ADAL" clId="{E37B30DE-352B-45FE-AFEA-DD2D77CDF894}" dt="2024-06-17T13:17:57.993" v="84" actId="1076"/>
          <ac:picMkLst>
            <pc:docMk/>
            <pc:sldMk cId="2296822923" sldId="293"/>
            <ac:picMk id="2" creationId="{7DBD0C9A-7315-2AF7-03FB-2C675A3EA098}"/>
          </ac:picMkLst>
        </pc:picChg>
        <pc:picChg chg="del">
          <ac:chgData name="Veerle Vanlerberghe" userId="e7beba4a-6255-413b-8d47-6ed6eeb1f513" providerId="ADAL" clId="{E37B30DE-352B-45FE-AFEA-DD2D77CDF894}" dt="2024-06-17T13:17:51.244" v="82" actId="478"/>
          <ac:picMkLst>
            <pc:docMk/>
            <pc:sldMk cId="2296822923" sldId="293"/>
            <ac:picMk id="7" creationId="{313ACFF3-8B9B-F71C-EBCE-7D76CE74B5C8}"/>
          </ac:picMkLst>
        </pc:picChg>
      </pc:sldChg>
      <pc:sldChg chg="add del">
        <pc:chgData name="Veerle Vanlerberghe" userId="e7beba4a-6255-413b-8d47-6ed6eeb1f513" providerId="ADAL" clId="{E37B30DE-352B-45FE-AFEA-DD2D77CDF894}" dt="2024-06-17T13:37:26.214" v="828" actId="2696"/>
        <pc:sldMkLst>
          <pc:docMk/>
          <pc:sldMk cId="1871831014" sldId="295"/>
        </pc:sldMkLst>
      </pc:sldChg>
      <pc:sldChg chg="addSp delSp modSp new mod modClrScheme chgLayout">
        <pc:chgData name="Veerle Vanlerberghe" userId="e7beba4a-6255-413b-8d47-6ed6eeb1f513" providerId="ADAL" clId="{E37B30DE-352B-45FE-AFEA-DD2D77CDF894}" dt="2024-06-17T14:13:59.631" v="960" actId="14100"/>
        <pc:sldMkLst>
          <pc:docMk/>
          <pc:sldMk cId="3575524091" sldId="296"/>
        </pc:sldMkLst>
        <pc:spChg chg="del mod ord">
          <ac:chgData name="Veerle Vanlerberghe" userId="e7beba4a-6255-413b-8d47-6ed6eeb1f513" providerId="ADAL" clId="{E37B30DE-352B-45FE-AFEA-DD2D77CDF894}" dt="2024-06-17T13:36:43.820" v="764" actId="700"/>
          <ac:spMkLst>
            <pc:docMk/>
            <pc:sldMk cId="3575524091" sldId="296"/>
            <ac:spMk id="2" creationId="{3D80DCD8-9EA6-A1C9-3A69-C07FFEBDA18B}"/>
          </ac:spMkLst>
        </pc:spChg>
        <pc:spChg chg="del mod ord">
          <ac:chgData name="Veerle Vanlerberghe" userId="e7beba4a-6255-413b-8d47-6ed6eeb1f513" providerId="ADAL" clId="{E37B30DE-352B-45FE-AFEA-DD2D77CDF894}" dt="2024-06-17T13:36:43.820" v="764" actId="700"/>
          <ac:spMkLst>
            <pc:docMk/>
            <pc:sldMk cId="3575524091" sldId="296"/>
            <ac:spMk id="3" creationId="{6FBEC6B6-A655-CFB6-0B06-7FA584DF22EB}"/>
          </ac:spMkLst>
        </pc:spChg>
        <pc:spChg chg="add mod ord">
          <ac:chgData name="Veerle Vanlerberghe" userId="e7beba4a-6255-413b-8d47-6ed6eeb1f513" providerId="ADAL" clId="{E37B30DE-352B-45FE-AFEA-DD2D77CDF894}" dt="2024-06-17T13:37:18.586" v="827" actId="20577"/>
          <ac:spMkLst>
            <pc:docMk/>
            <pc:sldMk cId="3575524091" sldId="296"/>
            <ac:spMk id="4" creationId="{5FD39847-FB69-6F89-E259-003203ED1BF4}"/>
          </ac:spMkLst>
        </pc:spChg>
        <pc:spChg chg="add del mod ord">
          <ac:chgData name="Veerle Vanlerberghe" userId="e7beba4a-6255-413b-8d47-6ed6eeb1f513" providerId="ADAL" clId="{E37B30DE-352B-45FE-AFEA-DD2D77CDF894}" dt="2024-06-17T13:36:47.513" v="765"/>
          <ac:spMkLst>
            <pc:docMk/>
            <pc:sldMk cId="3575524091" sldId="296"/>
            <ac:spMk id="5" creationId="{87261B09-2EC6-BF29-9302-D53FB85346DD}"/>
          </ac:spMkLst>
        </pc:spChg>
        <pc:picChg chg="add mod">
          <ac:chgData name="Veerle Vanlerberghe" userId="e7beba4a-6255-413b-8d47-6ed6eeb1f513" providerId="ADAL" clId="{E37B30DE-352B-45FE-AFEA-DD2D77CDF894}" dt="2024-06-17T14:13:59.631" v="960" actId="14100"/>
          <ac:picMkLst>
            <pc:docMk/>
            <pc:sldMk cId="3575524091" sldId="296"/>
            <ac:picMk id="6" creationId="{F5A20B98-B043-1B7E-2A58-D79F7AC3A000}"/>
          </ac:picMkLst>
        </pc:picChg>
      </pc:sldChg>
      <pc:sldChg chg="ord">
        <pc:chgData name="Veerle Vanlerberghe" userId="e7beba4a-6255-413b-8d47-6ed6eeb1f513" providerId="ADAL" clId="{E37B30DE-352B-45FE-AFEA-DD2D77CDF894}" dt="2024-06-17T14:14:25.354" v="962"/>
        <pc:sldMkLst>
          <pc:docMk/>
          <pc:sldMk cId="2470821204" sldId="299"/>
        </pc:sldMkLst>
      </pc:sldChg>
      <pc:sldChg chg="ord">
        <pc:chgData name="Veerle Vanlerberghe" userId="e7beba4a-6255-413b-8d47-6ed6eeb1f513" providerId="ADAL" clId="{E37B30DE-352B-45FE-AFEA-DD2D77CDF894}" dt="2024-06-17T14:14:25.354" v="962"/>
        <pc:sldMkLst>
          <pc:docMk/>
          <pc:sldMk cId="1027548844" sldId="300"/>
        </pc:sldMkLst>
      </pc:sldChg>
      <pc:sldChg chg="ord">
        <pc:chgData name="Veerle Vanlerberghe" userId="e7beba4a-6255-413b-8d47-6ed6eeb1f513" providerId="ADAL" clId="{E37B30DE-352B-45FE-AFEA-DD2D77CDF894}" dt="2024-06-17T14:14:25.354" v="962"/>
        <pc:sldMkLst>
          <pc:docMk/>
          <pc:sldMk cId="3611080892" sldId="30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GB" dirty="0"/>
              <a:t>Vector</a:t>
            </a:r>
            <a:r>
              <a:rPr lang="en-GB" baseline="0" dirty="0"/>
              <a:t> Control Methods with Evidence</a:t>
            </a:r>
            <a:endParaRPr lang="nl-BE"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nl-BE"/>
        </a:p>
      </c:txPr>
    </c:title>
    <c:autoTitleDeleted val="0"/>
    <c:plotArea>
      <c:layout>
        <c:manualLayout>
          <c:layoutTarget val="inner"/>
          <c:xMode val="edge"/>
          <c:yMode val="edge"/>
          <c:x val="2.232397631910361E-2"/>
          <c:y val="0.12080477872703256"/>
          <c:w val="0.95854298930122528"/>
          <c:h val="0.38235908342912117"/>
        </c:manualLayout>
      </c:layout>
      <c:barChart>
        <c:barDir val="col"/>
        <c:grouping val="clustered"/>
        <c:varyColors val="0"/>
        <c:ser>
          <c:idx val="0"/>
          <c:order val="0"/>
          <c:tx>
            <c:strRef>
              <c:f>Sheet1!$B$1</c:f>
              <c:strCache>
                <c:ptCount val="1"/>
                <c:pt idx="0">
                  <c:v>No of reviews</c:v>
                </c:pt>
              </c:strCache>
            </c:strRef>
          </c:tx>
          <c:spPr>
            <a:solidFill>
              <a:schemeClr val="accent1"/>
            </a:solidFill>
            <a:ln>
              <a:noFill/>
            </a:ln>
            <a:effectLst/>
          </c:spPr>
          <c:invertIfNegative val="0"/>
          <c:cat>
            <c:strRef>
              <c:f>Sheet1!$A$2:$A$16</c:f>
              <c:strCache>
                <c:ptCount val="15"/>
                <c:pt idx="1">
                  <c:v>BTI</c:v>
                </c:pt>
                <c:pt idx="2">
                  <c:v>BS  ( with BTI= Vectomax)</c:v>
                </c:pt>
                <c:pt idx="3">
                  <c:v>Predators eg fish, copepods</c:v>
                </c:pt>
                <c:pt idx="4">
                  <c:v>IGR </c:v>
                </c:pt>
                <c:pt idx="5">
                  <c:v>Destruction of breeding sites</c:v>
                </c:pt>
                <c:pt idx="6">
                  <c:v>Mechanical protection – Polydimethylsiloxane(PDMS) vs Oil</c:v>
                </c:pt>
                <c:pt idx="7">
                  <c:v>SIT </c:v>
                </c:pt>
                <c:pt idx="8">
                  <c:v>Wolbachia</c:v>
                </c:pt>
                <c:pt idx="9">
                  <c:v>Fogging - street/ground, peri-domestic</c:v>
                </c:pt>
                <c:pt idx="10">
                  <c:v>Mass trapping </c:v>
                </c:pt>
                <c:pt idx="11">
                  <c:v>ORS (Outdoor Residual spraying)</c:v>
                </c:pt>
                <c:pt idx="12">
                  <c:v>Skin repellent</c:v>
                </c:pt>
                <c:pt idx="13">
                  <c:v>Spatial repellents ie vaporizers, serpentines</c:v>
                </c:pt>
                <c:pt idx="14">
                  <c:v>Screens/Bednets</c:v>
                </c:pt>
              </c:strCache>
            </c:strRef>
          </c:cat>
          <c:val>
            <c:numRef>
              <c:f>Sheet1!$B$2:$B$16</c:f>
              <c:numCache>
                <c:formatCode>General</c:formatCode>
                <c:ptCount val="15"/>
                <c:pt idx="0">
                  <c:v>0</c:v>
                </c:pt>
                <c:pt idx="1">
                  <c:v>7</c:v>
                </c:pt>
                <c:pt idx="2">
                  <c:v>3</c:v>
                </c:pt>
                <c:pt idx="3">
                  <c:v>7</c:v>
                </c:pt>
                <c:pt idx="4">
                  <c:v>8</c:v>
                </c:pt>
                <c:pt idx="5">
                  <c:v>6</c:v>
                </c:pt>
                <c:pt idx="6">
                  <c:v>1</c:v>
                </c:pt>
                <c:pt idx="7">
                  <c:v>3</c:v>
                </c:pt>
                <c:pt idx="8">
                  <c:v>4</c:v>
                </c:pt>
                <c:pt idx="9">
                  <c:v>4</c:v>
                </c:pt>
                <c:pt idx="10">
                  <c:v>8</c:v>
                </c:pt>
                <c:pt idx="11">
                  <c:v>2</c:v>
                </c:pt>
                <c:pt idx="12">
                  <c:v>1</c:v>
                </c:pt>
                <c:pt idx="13">
                  <c:v>1</c:v>
                </c:pt>
                <c:pt idx="14">
                  <c:v>7</c:v>
                </c:pt>
              </c:numCache>
            </c:numRef>
          </c:val>
          <c:extLst>
            <c:ext xmlns:c16="http://schemas.microsoft.com/office/drawing/2014/chart" uri="{C3380CC4-5D6E-409C-BE32-E72D297353CC}">
              <c16:uniqueId val="{00000000-6F73-49C3-93D9-DF5095F7544D}"/>
            </c:ext>
          </c:extLst>
        </c:ser>
        <c:dLbls>
          <c:showLegendKey val="0"/>
          <c:showVal val="0"/>
          <c:showCatName val="0"/>
          <c:showSerName val="0"/>
          <c:showPercent val="0"/>
          <c:showBubbleSize val="0"/>
        </c:dLbls>
        <c:gapWidth val="219"/>
        <c:overlap val="-27"/>
        <c:axId val="307465320"/>
        <c:axId val="307466040"/>
      </c:barChart>
      <c:catAx>
        <c:axId val="3074653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BE"/>
          </a:p>
        </c:txPr>
        <c:crossAx val="307466040"/>
        <c:crosses val="autoZero"/>
        <c:auto val="1"/>
        <c:lblAlgn val="ctr"/>
        <c:lblOffset val="100"/>
        <c:noMultiLvlLbl val="0"/>
      </c:catAx>
      <c:valAx>
        <c:axId val="3074660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nl-BE"/>
          </a:p>
        </c:txPr>
        <c:crossAx val="3074653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nl-B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2" Type="http://schemas.openxmlformats.org/officeDocument/2006/relationships/image" Target="../media/image19.svg"/><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7A05BA-370F-47F7-A029-B3A131D812CF}" type="doc">
      <dgm:prSet loTypeId="urn:microsoft.com/office/officeart/2018/2/layout/IconVerticalSolidList" loCatId="icon" qsTypeId="urn:microsoft.com/office/officeart/2005/8/quickstyle/simple1" qsCatId="simple" csTypeId="urn:microsoft.com/office/officeart/2005/8/colors/accent3_2" csCatId="accent3" phldr="1"/>
      <dgm:spPr/>
      <dgm:t>
        <a:bodyPr/>
        <a:lstStyle/>
        <a:p>
          <a:endParaRPr lang="en-US"/>
        </a:p>
      </dgm:t>
    </dgm:pt>
    <dgm:pt modelId="{8821CA35-4E06-4593-BEB3-5233712A851F}">
      <dgm:prSet/>
      <dgm:spPr/>
      <dgm:t>
        <a:bodyPr/>
        <a:lstStyle/>
        <a:p>
          <a:r>
            <a:rPr lang="en-US" b="0" i="0" dirty="0"/>
            <a:t>(</a:t>
          </a:r>
          <a:r>
            <a:rPr lang="en-US" b="0" i="0" dirty="0" err="1"/>
            <a:t>Achee</a:t>
          </a:r>
          <a:r>
            <a:rPr lang="en-US" b="0" i="0" dirty="0"/>
            <a:t> et al, 2023</a:t>
          </a:r>
          <a:r>
            <a:rPr lang="en-US" b="0" i="0" baseline="30000" dirty="0"/>
            <a:t>1</a:t>
          </a:r>
          <a:r>
            <a:rPr lang="en-US" b="0" i="0" dirty="0"/>
            <a:t>) reports significant reduction in indoor </a:t>
          </a:r>
          <a:r>
            <a:rPr lang="en-US" b="0" i="1" dirty="0"/>
            <a:t>Ae. aegypti</a:t>
          </a:r>
          <a:r>
            <a:rPr lang="en-US" b="0" i="0" dirty="0"/>
            <a:t> abundance and blood feeding was found</a:t>
          </a:r>
          <a:endParaRPr lang="en-US" dirty="0"/>
        </a:p>
      </dgm:t>
    </dgm:pt>
    <dgm:pt modelId="{11383A51-F544-4799-9EE9-0F79954E787F}" type="parTrans" cxnId="{1E8F86E5-E9C3-46F3-AFD8-D4BDE57D3B33}">
      <dgm:prSet/>
      <dgm:spPr/>
      <dgm:t>
        <a:bodyPr/>
        <a:lstStyle/>
        <a:p>
          <a:endParaRPr lang="en-US"/>
        </a:p>
      </dgm:t>
    </dgm:pt>
    <dgm:pt modelId="{C8014819-8A60-493A-B4A3-A2286D700497}" type="sibTrans" cxnId="{1E8F86E5-E9C3-46F3-AFD8-D4BDE57D3B33}">
      <dgm:prSet/>
      <dgm:spPr/>
      <dgm:t>
        <a:bodyPr/>
        <a:lstStyle/>
        <a:p>
          <a:endParaRPr lang="en-US"/>
        </a:p>
      </dgm:t>
    </dgm:pt>
    <dgm:pt modelId="{283E56EB-CEEB-4683-BEB3-CF01A90A24EE}">
      <dgm:prSet/>
      <dgm:spPr/>
      <dgm:t>
        <a:bodyPr/>
        <a:lstStyle/>
        <a:p>
          <a:r>
            <a:rPr lang="en-US" b="0" i="0"/>
            <a:t>(Spatial Repellents Report, 2020</a:t>
          </a:r>
          <a:r>
            <a:rPr lang="en-US" baseline="30000"/>
            <a:t>2</a:t>
          </a:r>
          <a:r>
            <a:rPr lang="en-US" b="0" i="0"/>
            <a:t>) reports that spatial repellents of both pyrethroid and non-pyrethroid origin have shown proven effective in majority of lab and field trials</a:t>
          </a:r>
          <a:endParaRPr lang="en-US"/>
        </a:p>
      </dgm:t>
    </dgm:pt>
    <dgm:pt modelId="{09500591-152D-40DD-82C5-1006F5D8E919}" type="parTrans" cxnId="{5D8CE308-CB62-428E-A66D-704419EC4634}">
      <dgm:prSet/>
      <dgm:spPr/>
      <dgm:t>
        <a:bodyPr/>
        <a:lstStyle/>
        <a:p>
          <a:endParaRPr lang="en-US"/>
        </a:p>
      </dgm:t>
    </dgm:pt>
    <dgm:pt modelId="{59C4AA67-C779-410A-999D-F90CA9EB5015}" type="sibTrans" cxnId="{5D8CE308-CB62-428E-A66D-704419EC4634}">
      <dgm:prSet/>
      <dgm:spPr/>
      <dgm:t>
        <a:bodyPr/>
        <a:lstStyle/>
        <a:p>
          <a:endParaRPr lang="en-US"/>
        </a:p>
      </dgm:t>
    </dgm:pt>
    <dgm:pt modelId="{D727ADAF-E2A1-4BB9-98B1-CBE0AAD8D843}" type="pres">
      <dgm:prSet presAssocID="{1E7A05BA-370F-47F7-A029-B3A131D812CF}" presName="root" presStyleCnt="0">
        <dgm:presLayoutVars>
          <dgm:dir/>
          <dgm:resizeHandles val="exact"/>
        </dgm:presLayoutVars>
      </dgm:prSet>
      <dgm:spPr/>
    </dgm:pt>
    <dgm:pt modelId="{B75BC441-6D5C-421F-8122-4E0FB9DEF9CE}" type="pres">
      <dgm:prSet presAssocID="{8821CA35-4E06-4593-BEB3-5233712A851F}" presName="compNode" presStyleCnt="0"/>
      <dgm:spPr/>
    </dgm:pt>
    <dgm:pt modelId="{7D03A57D-7568-43DD-8F68-825EE4754614}" type="pres">
      <dgm:prSet presAssocID="{8821CA35-4E06-4593-BEB3-5233712A851F}" presName="bgRect" presStyleLbl="bgShp" presStyleIdx="0" presStyleCnt="2" custLinFactNeighborY="1929"/>
      <dgm:spPr/>
    </dgm:pt>
    <dgm:pt modelId="{473B40D0-8532-49B4-955D-F95A874BC2CE}" type="pres">
      <dgm:prSet presAssocID="{8821CA35-4E06-4593-BEB3-5233712A851F}"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235FA0C1-114A-4283-A898-0F10BA3980CC}" type="pres">
      <dgm:prSet presAssocID="{8821CA35-4E06-4593-BEB3-5233712A851F}" presName="spaceRect" presStyleCnt="0"/>
      <dgm:spPr/>
    </dgm:pt>
    <dgm:pt modelId="{0BD08171-0F53-4262-B92F-59DB225FAB73}" type="pres">
      <dgm:prSet presAssocID="{8821CA35-4E06-4593-BEB3-5233712A851F}" presName="parTx" presStyleLbl="revTx" presStyleIdx="0" presStyleCnt="2">
        <dgm:presLayoutVars>
          <dgm:chMax val="0"/>
          <dgm:chPref val="0"/>
        </dgm:presLayoutVars>
      </dgm:prSet>
      <dgm:spPr/>
    </dgm:pt>
    <dgm:pt modelId="{79701FA3-407E-4227-94C6-435C26CA0984}" type="pres">
      <dgm:prSet presAssocID="{C8014819-8A60-493A-B4A3-A2286D700497}" presName="sibTrans" presStyleCnt="0"/>
      <dgm:spPr/>
    </dgm:pt>
    <dgm:pt modelId="{E92BFCA6-A950-4DB2-8935-496D7C46897C}" type="pres">
      <dgm:prSet presAssocID="{283E56EB-CEEB-4683-BEB3-CF01A90A24EE}" presName="compNode" presStyleCnt="0"/>
      <dgm:spPr/>
    </dgm:pt>
    <dgm:pt modelId="{9979C5FD-14D1-4CF0-8F08-8451C51FB395}" type="pres">
      <dgm:prSet presAssocID="{283E56EB-CEEB-4683-BEB3-CF01A90A24EE}" presName="bgRect" presStyleLbl="bgShp" presStyleIdx="1" presStyleCnt="2"/>
      <dgm:spPr/>
    </dgm:pt>
    <dgm:pt modelId="{247EE729-AF61-404E-BDB2-A88372445075}" type="pres">
      <dgm:prSet presAssocID="{283E56EB-CEEB-4683-BEB3-CF01A90A24EE}" presName="iconRect" presStyleLbl="node1"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squito with solid fill"/>
        </a:ext>
      </dgm:extLst>
    </dgm:pt>
    <dgm:pt modelId="{2F7F67C5-A982-41A0-A07B-E42212BDE876}" type="pres">
      <dgm:prSet presAssocID="{283E56EB-CEEB-4683-BEB3-CF01A90A24EE}" presName="spaceRect" presStyleCnt="0"/>
      <dgm:spPr/>
    </dgm:pt>
    <dgm:pt modelId="{DBB3AA09-6819-4B54-B591-3D0FE3D385F2}" type="pres">
      <dgm:prSet presAssocID="{283E56EB-CEEB-4683-BEB3-CF01A90A24EE}" presName="parTx" presStyleLbl="revTx" presStyleIdx="1" presStyleCnt="2">
        <dgm:presLayoutVars>
          <dgm:chMax val="0"/>
          <dgm:chPref val="0"/>
        </dgm:presLayoutVars>
      </dgm:prSet>
      <dgm:spPr/>
    </dgm:pt>
  </dgm:ptLst>
  <dgm:cxnLst>
    <dgm:cxn modelId="{5D8CE308-CB62-428E-A66D-704419EC4634}" srcId="{1E7A05BA-370F-47F7-A029-B3A131D812CF}" destId="{283E56EB-CEEB-4683-BEB3-CF01A90A24EE}" srcOrd="1" destOrd="0" parTransId="{09500591-152D-40DD-82C5-1006F5D8E919}" sibTransId="{59C4AA67-C779-410A-999D-F90CA9EB5015}"/>
    <dgm:cxn modelId="{E2456B67-2BD1-484C-B813-4E391FC8541F}" type="presOf" srcId="{8821CA35-4E06-4593-BEB3-5233712A851F}" destId="{0BD08171-0F53-4262-B92F-59DB225FAB73}" srcOrd="0" destOrd="0" presId="urn:microsoft.com/office/officeart/2018/2/layout/IconVerticalSolidList"/>
    <dgm:cxn modelId="{914D7155-1625-4253-A7BB-30F8584B7782}" type="presOf" srcId="{283E56EB-CEEB-4683-BEB3-CF01A90A24EE}" destId="{DBB3AA09-6819-4B54-B591-3D0FE3D385F2}" srcOrd="0" destOrd="0" presId="urn:microsoft.com/office/officeart/2018/2/layout/IconVerticalSolidList"/>
    <dgm:cxn modelId="{BB701682-0155-4A75-8E15-C6175D5B2B2B}" type="presOf" srcId="{1E7A05BA-370F-47F7-A029-B3A131D812CF}" destId="{D727ADAF-E2A1-4BB9-98B1-CBE0AAD8D843}" srcOrd="0" destOrd="0" presId="urn:microsoft.com/office/officeart/2018/2/layout/IconVerticalSolidList"/>
    <dgm:cxn modelId="{1E8F86E5-E9C3-46F3-AFD8-D4BDE57D3B33}" srcId="{1E7A05BA-370F-47F7-A029-B3A131D812CF}" destId="{8821CA35-4E06-4593-BEB3-5233712A851F}" srcOrd="0" destOrd="0" parTransId="{11383A51-F544-4799-9EE9-0F79954E787F}" sibTransId="{C8014819-8A60-493A-B4A3-A2286D700497}"/>
    <dgm:cxn modelId="{0F9B411E-27B3-46D8-86B2-C796A3827565}" type="presParOf" srcId="{D727ADAF-E2A1-4BB9-98B1-CBE0AAD8D843}" destId="{B75BC441-6D5C-421F-8122-4E0FB9DEF9CE}" srcOrd="0" destOrd="0" presId="urn:microsoft.com/office/officeart/2018/2/layout/IconVerticalSolidList"/>
    <dgm:cxn modelId="{6482763B-ACBD-4288-BFA0-C57663853D0D}" type="presParOf" srcId="{B75BC441-6D5C-421F-8122-4E0FB9DEF9CE}" destId="{7D03A57D-7568-43DD-8F68-825EE4754614}" srcOrd="0" destOrd="0" presId="urn:microsoft.com/office/officeart/2018/2/layout/IconVerticalSolidList"/>
    <dgm:cxn modelId="{0397297A-1F2A-47EF-B938-422F18AC180E}" type="presParOf" srcId="{B75BC441-6D5C-421F-8122-4E0FB9DEF9CE}" destId="{473B40D0-8532-49B4-955D-F95A874BC2CE}" srcOrd="1" destOrd="0" presId="urn:microsoft.com/office/officeart/2018/2/layout/IconVerticalSolidList"/>
    <dgm:cxn modelId="{62B59EE2-45A9-429B-A08D-B66BEF112F63}" type="presParOf" srcId="{B75BC441-6D5C-421F-8122-4E0FB9DEF9CE}" destId="{235FA0C1-114A-4283-A898-0F10BA3980CC}" srcOrd="2" destOrd="0" presId="urn:microsoft.com/office/officeart/2018/2/layout/IconVerticalSolidList"/>
    <dgm:cxn modelId="{609920FD-63FF-4924-9A06-3F97412368FC}" type="presParOf" srcId="{B75BC441-6D5C-421F-8122-4E0FB9DEF9CE}" destId="{0BD08171-0F53-4262-B92F-59DB225FAB73}" srcOrd="3" destOrd="0" presId="urn:microsoft.com/office/officeart/2018/2/layout/IconVerticalSolidList"/>
    <dgm:cxn modelId="{DFE52721-A55C-4EC9-ACEE-4BEEBCEEBF05}" type="presParOf" srcId="{D727ADAF-E2A1-4BB9-98B1-CBE0AAD8D843}" destId="{79701FA3-407E-4227-94C6-435C26CA0984}" srcOrd="1" destOrd="0" presId="urn:microsoft.com/office/officeart/2018/2/layout/IconVerticalSolidList"/>
    <dgm:cxn modelId="{5859A896-3CAA-46A0-966F-5A840A306B42}" type="presParOf" srcId="{D727ADAF-E2A1-4BB9-98B1-CBE0AAD8D843}" destId="{E92BFCA6-A950-4DB2-8935-496D7C46897C}" srcOrd="2" destOrd="0" presId="urn:microsoft.com/office/officeart/2018/2/layout/IconVerticalSolidList"/>
    <dgm:cxn modelId="{4CACE76D-9324-4CA9-B47C-9DE03F4E6F43}" type="presParOf" srcId="{E92BFCA6-A950-4DB2-8935-496D7C46897C}" destId="{9979C5FD-14D1-4CF0-8F08-8451C51FB395}" srcOrd="0" destOrd="0" presId="urn:microsoft.com/office/officeart/2018/2/layout/IconVerticalSolidList"/>
    <dgm:cxn modelId="{6BE14942-54CC-42D6-95DB-3CAE7627285F}" type="presParOf" srcId="{E92BFCA6-A950-4DB2-8935-496D7C46897C}" destId="{247EE729-AF61-404E-BDB2-A88372445075}" srcOrd="1" destOrd="0" presId="urn:microsoft.com/office/officeart/2018/2/layout/IconVerticalSolidList"/>
    <dgm:cxn modelId="{E2E04226-6E5A-4ED7-ABF2-6A6E79794CA7}" type="presParOf" srcId="{E92BFCA6-A950-4DB2-8935-496D7C46897C}" destId="{2F7F67C5-A982-41A0-A07B-E42212BDE876}" srcOrd="2" destOrd="0" presId="urn:microsoft.com/office/officeart/2018/2/layout/IconVerticalSolidList"/>
    <dgm:cxn modelId="{CF1C68CC-CCC6-464E-A755-75D82FCBC76F}" type="presParOf" srcId="{E92BFCA6-A950-4DB2-8935-496D7C46897C}" destId="{DBB3AA09-6819-4B54-B591-3D0FE3D385F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03A57D-7568-43DD-8F68-825EE4754614}">
      <dsp:nvSpPr>
        <dsp:cNvPr id="0" name=""/>
        <dsp:cNvSpPr/>
      </dsp:nvSpPr>
      <dsp:spPr>
        <a:xfrm>
          <a:off x="0" y="690649"/>
          <a:ext cx="10620000" cy="12312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3B40D0-8532-49B4-955D-F95A874BC2CE}">
      <dsp:nvSpPr>
        <dsp:cNvPr id="0" name=""/>
        <dsp:cNvSpPr/>
      </dsp:nvSpPr>
      <dsp:spPr>
        <a:xfrm>
          <a:off x="372438" y="943920"/>
          <a:ext cx="677160" cy="67716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D08171-0F53-4262-B92F-59DB225FAB73}">
      <dsp:nvSpPr>
        <dsp:cNvPr id="0" name=""/>
        <dsp:cNvSpPr/>
      </dsp:nvSpPr>
      <dsp:spPr>
        <a:xfrm>
          <a:off x="1422036" y="666899"/>
          <a:ext cx="9197964" cy="12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302" tIns="130302" rIns="130302" bIns="130302" numCol="1" spcCol="1270" anchor="ctr" anchorCtr="0">
          <a:noAutofit/>
        </a:bodyPr>
        <a:lstStyle/>
        <a:p>
          <a:pPr marL="0" lvl="0" indent="0" algn="l" defTabSz="1022350">
            <a:lnSpc>
              <a:spcPct val="90000"/>
            </a:lnSpc>
            <a:spcBef>
              <a:spcPct val="0"/>
            </a:spcBef>
            <a:spcAft>
              <a:spcPct val="35000"/>
            </a:spcAft>
            <a:buNone/>
          </a:pPr>
          <a:r>
            <a:rPr lang="en-US" sz="2300" b="0" i="0" kern="1200" dirty="0"/>
            <a:t>(</a:t>
          </a:r>
          <a:r>
            <a:rPr lang="en-US" sz="2300" b="0" i="0" kern="1200" dirty="0" err="1"/>
            <a:t>Achee</a:t>
          </a:r>
          <a:r>
            <a:rPr lang="en-US" sz="2300" b="0" i="0" kern="1200" dirty="0"/>
            <a:t> et al, 2023</a:t>
          </a:r>
          <a:r>
            <a:rPr lang="en-US" sz="2300" b="0" i="0" kern="1200" baseline="30000" dirty="0"/>
            <a:t>1</a:t>
          </a:r>
          <a:r>
            <a:rPr lang="en-US" sz="2300" b="0" i="0" kern="1200" dirty="0"/>
            <a:t>) reports significant reduction in indoor </a:t>
          </a:r>
          <a:r>
            <a:rPr lang="en-US" sz="2300" b="0" i="1" kern="1200" dirty="0"/>
            <a:t>Ae. aegypti</a:t>
          </a:r>
          <a:r>
            <a:rPr lang="en-US" sz="2300" b="0" i="0" kern="1200" dirty="0"/>
            <a:t> abundance and blood feeding was found</a:t>
          </a:r>
          <a:endParaRPr lang="en-US" sz="2300" kern="1200" dirty="0"/>
        </a:p>
      </dsp:txBody>
      <dsp:txXfrm>
        <a:off x="1422036" y="666899"/>
        <a:ext cx="9197964" cy="1231200"/>
      </dsp:txXfrm>
    </dsp:sp>
    <dsp:sp modelId="{9979C5FD-14D1-4CF0-8F08-8451C51FB395}">
      <dsp:nvSpPr>
        <dsp:cNvPr id="0" name=""/>
        <dsp:cNvSpPr/>
      </dsp:nvSpPr>
      <dsp:spPr>
        <a:xfrm>
          <a:off x="0" y="2205900"/>
          <a:ext cx="10620000" cy="123120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7EE729-AF61-404E-BDB2-A88372445075}">
      <dsp:nvSpPr>
        <dsp:cNvPr id="0" name=""/>
        <dsp:cNvSpPr/>
      </dsp:nvSpPr>
      <dsp:spPr>
        <a:xfrm>
          <a:off x="372438" y="2482920"/>
          <a:ext cx="677160" cy="6771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B3AA09-6819-4B54-B591-3D0FE3D385F2}">
      <dsp:nvSpPr>
        <dsp:cNvPr id="0" name=""/>
        <dsp:cNvSpPr/>
      </dsp:nvSpPr>
      <dsp:spPr>
        <a:xfrm>
          <a:off x="1422036" y="2205900"/>
          <a:ext cx="9197964" cy="12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302" tIns="130302" rIns="130302" bIns="130302" numCol="1" spcCol="1270" anchor="ctr" anchorCtr="0">
          <a:noAutofit/>
        </a:bodyPr>
        <a:lstStyle/>
        <a:p>
          <a:pPr marL="0" lvl="0" indent="0" algn="l" defTabSz="1022350">
            <a:lnSpc>
              <a:spcPct val="90000"/>
            </a:lnSpc>
            <a:spcBef>
              <a:spcPct val="0"/>
            </a:spcBef>
            <a:spcAft>
              <a:spcPct val="35000"/>
            </a:spcAft>
            <a:buNone/>
          </a:pPr>
          <a:r>
            <a:rPr lang="en-US" sz="2300" b="0" i="0" kern="1200"/>
            <a:t>(Spatial Repellents Report, 2020</a:t>
          </a:r>
          <a:r>
            <a:rPr lang="en-US" sz="2300" kern="1200" baseline="30000"/>
            <a:t>2</a:t>
          </a:r>
          <a:r>
            <a:rPr lang="en-US" sz="2300" b="0" i="0" kern="1200"/>
            <a:t>) reports that spatial repellents of both pyrethroid and non-pyrethroid origin have shown proven effective in majority of lab and field trials</a:t>
          </a:r>
          <a:endParaRPr lang="en-US" sz="2300" kern="1200"/>
        </a:p>
      </dsp:txBody>
      <dsp:txXfrm>
        <a:off x="1422036" y="2205900"/>
        <a:ext cx="9197964" cy="12312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BF1D8C-C41E-4582-8188-6F31BE6777FB}" type="datetimeFigureOut">
              <a:rPr lang="nl-BE" smtClean="0"/>
              <a:t>17/06/2024</a:t>
            </a:fld>
            <a:endParaRPr lang="nl-B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46D978-69E7-4CEC-AE2E-95C051AC7E3E}" type="slidenum">
              <a:rPr lang="nl-BE" smtClean="0"/>
              <a:t>‹#›</a:t>
            </a:fld>
            <a:endParaRPr lang="nl-BE"/>
          </a:p>
        </p:txBody>
      </p:sp>
    </p:spTree>
    <p:extLst>
      <p:ext uri="{BB962C8B-B14F-4D97-AF65-F5344CB8AC3E}">
        <p14:creationId xmlns:p14="http://schemas.microsoft.com/office/powerpoint/2010/main" val="2204824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E49AC2C-41E9-E53F-60CC-DA6480BA98ED}"/>
              </a:ext>
            </a:extLst>
          </p:cNvPr>
          <p:cNvGrpSpPr/>
          <p:nvPr/>
        </p:nvGrpSpPr>
        <p:grpSpPr>
          <a:xfrm>
            <a:off x="0" y="6210000"/>
            <a:ext cx="12193200" cy="648000"/>
            <a:chOff x="0" y="6210000"/>
            <a:chExt cx="12193200" cy="648000"/>
          </a:xfrm>
        </p:grpSpPr>
        <p:sp>
          <p:nvSpPr>
            <p:cNvPr id="7" name="Rectangle 6">
              <a:extLst>
                <a:ext uri="{FF2B5EF4-FFF2-40B4-BE49-F238E27FC236}">
                  <a16:creationId xmlns:a16="http://schemas.microsoft.com/office/drawing/2014/main" id="{BFF2DDEA-7126-118A-602F-3BC1F5037D79}"/>
                </a:ext>
              </a:extLst>
            </p:cNvPr>
            <p:cNvSpPr/>
            <p:nvPr/>
          </p:nvSpPr>
          <p:spPr>
            <a:xfrm>
              <a:off x="0" y="6210000"/>
              <a:ext cx="12193200" cy="64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53385EC0-A6E8-E80F-B3E8-22FA45B26B4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210000"/>
              <a:ext cx="790986" cy="648000"/>
            </a:xfrm>
            <a:prstGeom prst="rect">
              <a:avLst/>
            </a:prstGeom>
          </p:spPr>
        </p:pic>
      </p:grpSp>
      <p:sp>
        <p:nvSpPr>
          <p:cNvPr id="2" name="Title 1">
            <a:extLst>
              <a:ext uri="{FF2B5EF4-FFF2-40B4-BE49-F238E27FC236}">
                <a16:creationId xmlns:a16="http://schemas.microsoft.com/office/drawing/2014/main" id="{4086F988-94DA-55C0-F8FA-48A37D63B0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5EBE9D-DD3E-B128-2037-FB1ABC37A3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E64255E2-BF1F-7274-5A9A-78763C1F9424}"/>
              </a:ext>
            </a:extLst>
          </p:cNvPr>
          <p:cNvSpPr>
            <a:spLocks noGrp="1"/>
          </p:cNvSpPr>
          <p:nvPr>
            <p:ph type="dt" sz="half" idx="10"/>
          </p:nvPr>
        </p:nvSpPr>
        <p:spPr/>
        <p:txBody>
          <a:bodyPr/>
          <a:lstStyle/>
          <a:p>
            <a:endParaRPr lang="en-US" dirty="0"/>
          </a:p>
        </p:txBody>
      </p:sp>
      <p:sp>
        <p:nvSpPr>
          <p:cNvPr id="9" name="Footer Placeholder 8">
            <a:extLst>
              <a:ext uri="{FF2B5EF4-FFF2-40B4-BE49-F238E27FC236}">
                <a16:creationId xmlns:a16="http://schemas.microsoft.com/office/drawing/2014/main" id="{1FE146C8-5429-CFB4-F977-45D1BA1D55D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3259F52-CCA4-49A1-5F41-B2852DBF136F}"/>
              </a:ext>
            </a:extLst>
          </p:cNvPr>
          <p:cNvSpPr>
            <a:spLocks noGrp="1"/>
          </p:cNvSpPr>
          <p:nvPr>
            <p:ph type="sldNum" sz="quarter" idx="12"/>
          </p:nvPr>
        </p:nvSpPr>
        <p:spPr/>
        <p:txBody>
          <a:bodyPr/>
          <a:lstStyle/>
          <a:p>
            <a:fld id="{6463EEDF-10F6-4695-AFD0-CE5FB7514CF2}" type="slidenum">
              <a:rPr lang="en-US" smtClean="0"/>
              <a:pPr/>
              <a:t>‹#›</a:t>
            </a:fld>
            <a:endParaRPr lang="en-US" dirty="0"/>
          </a:p>
        </p:txBody>
      </p:sp>
    </p:spTree>
    <p:extLst>
      <p:ext uri="{BB962C8B-B14F-4D97-AF65-F5344CB8AC3E}">
        <p14:creationId xmlns:p14="http://schemas.microsoft.com/office/powerpoint/2010/main" val="27589449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 Graphic">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E505E-7B34-EC7C-6862-6B556F1D1136}"/>
              </a:ext>
            </a:extLst>
          </p:cNvPr>
          <p:cNvSpPr>
            <a:spLocks noGrp="1"/>
          </p:cNvSpPr>
          <p:nvPr>
            <p:ph type="title"/>
          </p:nvPr>
        </p:nvSpPr>
        <p:spPr>
          <a:xfrm>
            <a:off x="648000" y="1386000"/>
            <a:ext cx="4500000" cy="2700000"/>
          </a:xfrm>
        </p:spPr>
        <p:txBody>
          <a:bodyPr anchor="b"/>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289D78C-2F59-55C8-E194-E3236ACC20CA}"/>
              </a:ext>
            </a:extLst>
          </p:cNvPr>
          <p:cNvSpPr>
            <a:spLocks noGrp="1"/>
          </p:cNvSpPr>
          <p:nvPr>
            <p:ph type="body" idx="1"/>
          </p:nvPr>
        </p:nvSpPr>
        <p:spPr>
          <a:xfrm>
            <a:off x="648000" y="4266000"/>
            <a:ext cx="5400000" cy="1080000"/>
          </a:xfrm>
        </p:spPr>
        <p:txBody>
          <a:bodyPr/>
          <a:lstStyle>
            <a:lvl1pPr marL="0" indent="0">
              <a:spcAft>
                <a:spcPts val="0"/>
              </a:spcAft>
              <a:buNone/>
              <a:defRPr sz="20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974894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5B133-D75C-3737-A5E4-C9315F8D4D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D1A8D61-1105-45E7-EA18-D23095CAF3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4B28AFEE-1B00-090A-6616-8754878C368A}"/>
              </a:ext>
            </a:extLst>
          </p:cNvPr>
          <p:cNvSpPr>
            <a:spLocks noGrp="1"/>
          </p:cNvSpPr>
          <p:nvPr>
            <p:ph type="dt" sz="half" idx="10"/>
          </p:nvPr>
        </p:nvSpPr>
        <p:spPr/>
        <p:txBody>
          <a:bodyPr/>
          <a:lstStyle/>
          <a:p>
            <a:fld id="{241625A0-B400-4E2F-AF33-2051AFFC1A1A}" type="datetimeFigureOut">
              <a:rPr lang="en-GB" smtClean="0"/>
              <a:t>17/06/2024</a:t>
            </a:fld>
            <a:endParaRPr lang="en-GB"/>
          </a:p>
        </p:txBody>
      </p:sp>
      <p:sp>
        <p:nvSpPr>
          <p:cNvPr id="5" name="Footer Placeholder 4">
            <a:extLst>
              <a:ext uri="{FF2B5EF4-FFF2-40B4-BE49-F238E27FC236}">
                <a16:creationId xmlns:a16="http://schemas.microsoft.com/office/drawing/2014/main" id="{8D8809F4-F2ED-064F-6928-C7B668C864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AC29109-E11F-A9A6-1158-001525D667A6}"/>
              </a:ext>
            </a:extLst>
          </p:cNvPr>
          <p:cNvSpPr>
            <a:spLocks noGrp="1"/>
          </p:cNvSpPr>
          <p:nvPr>
            <p:ph type="sldNum" sz="quarter" idx="12"/>
          </p:nvPr>
        </p:nvSpPr>
        <p:spPr/>
        <p:txBody>
          <a:bodyPr/>
          <a:lstStyle/>
          <a:p>
            <a:fld id="{53B50E2B-D7D5-48CD-980D-251428806500}" type="slidenum">
              <a:rPr lang="en-GB" smtClean="0"/>
              <a:t>‹#›</a:t>
            </a:fld>
            <a:endParaRPr lang="en-GB"/>
          </a:p>
        </p:txBody>
      </p:sp>
    </p:spTree>
    <p:extLst>
      <p:ext uri="{BB962C8B-B14F-4D97-AF65-F5344CB8AC3E}">
        <p14:creationId xmlns:p14="http://schemas.microsoft.com/office/powerpoint/2010/main" val="36510051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AEBC5D-99BF-A377-356E-369CCAF0F9DC}"/>
              </a:ext>
            </a:extLst>
          </p:cNvPr>
          <p:cNvSpPr>
            <a:spLocks noGrp="1"/>
          </p:cNvSpPr>
          <p:nvPr>
            <p:ph type="title"/>
          </p:nvPr>
        </p:nvSpPr>
        <p:spPr>
          <a:xfrm>
            <a:off x="792000" y="738000"/>
            <a:ext cx="10620000" cy="864000"/>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904133-EDFD-6A53-4E87-C83467392CE6}"/>
              </a:ext>
            </a:extLst>
          </p:cNvPr>
          <p:cNvSpPr>
            <a:spLocks noGrp="1"/>
          </p:cNvSpPr>
          <p:nvPr>
            <p:ph type="body" idx="1"/>
          </p:nvPr>
        </p:nvSpPr>
        <p:spPr>
          <a:xfrm>
            <a:off x="792000" y="1836000"/>
            <a:ext cx="10620000" cy="41040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D275FE0-A468-5DC6-C176-307FA581D1FB}"/>
              </a:ext>
            </a:extLst>
          </p:cNvPr>
          <p:cNvSpPr>
            <a:spLocks noGrp="1"/>
          </p:cNvSpPr>
          <p:nvPr>
            <p:ph type="dt" sz="half" idx="2"/>
          </p:nvPr>
        </p:nvSpPr>
        <p:spPr>
          <a:xfrm>
            <a:off x="792000" y="6354000"/>
            <a:ext cx="1800000" cy="288000"/>
          </a:xfrm>
          <a:prstGeom prst="rect">
            <a:avLst/>
          </a:prstGeom>
        </p:spPr>
        <p:txBody>
          <a:bodyPr vert="horz" lIns="0" tIns="0" rIns="0" bIns="0" rtlCol="0" anchor="t" anchorCtr="0"/>
          <a:lstStyle>
            <a:lvl1pPr algn="l">
              <a:defRPr sz="1900" baseline="0">
                <a:solidFill>
                  <a:schemeClr val="bg1"/>
                </a:solidFill>
                <a:latin typeface="Calibri" panose="020F0502020204030204" pitchFamily="34" charset="0"/>
              </a:defRPr>
            </a:lvl1pPr>
          </a:lstStyle>
          <a:p>
            <a:endParaRPr lang="en-US" dirty="0"/>
          </a:p>
        </p:txBody>
      </p:sp>
      <p:sp>
        <p:nvSpPr>
          <p:cNvPr id="5" name="Footer Placeholder 4">
            <a:extLst>
              <a:ext uri="{FF2B5EF4-FFF2-40B4-BE49-F238E27FC236}">
                <a16:creationId xmlns:a16="http://schemas.microsoft.com/office/drawing/2014/main" id="{52D1AFC8-4C00-7962-87EA-34F437D2B02F}"/>
              </a:ext>
            </a:extLst>
          </p:cNvPr>
          <p:cNvSpPr>
            <a:spLocks noGrp="1"/>
          </p:cNvSpPr>
          <p:nvPr>
            <p:ph type="ftr" sz="quarter" idx="3"/>
          </p:nvPr>
        </p:nvSpPr>
        <p:spPr>
          <a:xfrm>
            <a:off x="3348000" y="6354000"/>
            <a:ext cx="7920000" cy="288000"/>
          </a:xfrm>
          <a:prstGeom prst="rect">
            <a:avLst/>
          </a:prstGeom>
        </p:spPr>
        <p:txBody>
          <a:bodyPr vert="horz" lIns="0" tIns="0" rIns="0" bIns="0" rtlCol="0" anchor="t" anchorCtr="0"/>
          <a:lstStyle>
            <a:lvl1pPr algn="r">
              <a:defRPr sz="1900" baseline="0">
                <a:solidFill>
                  <a:schemeClr val="bg1"/>
                </a:solidFill>
                <a:latin typeface="Calibri" panose="020F0502020204030204" pitchFamily="34" charset="0"/>
              </a:defRPr>
            </a:lvl1pPr>
          </a:lstStyle>
          <a:p>
            <a:endParaRPr lang="en-US" dirty="0"/>
          </a:p>
        </p:txBody>
      </p:sp>
      <p:sp>
        <p:nvSpPr>
          <p:cNvPr id="6" name="Slide Number Placeholder 5">
            <a:extLst>
              <a:ext uri="{FF2B5EF4-FFF2-40B4-BE49-F238E27FC236}">
                <a16:creationId xmlns:a16="http://schemas.microsoft.com/office/drawing/2014/main" id="{5EB81619-A150-51B3-0D51-2FD34B641B73}"/>
              </a:ext>
            </a:extLst>
          </p:cNvPr>
          <p:cNvSpPr>
            <a:spLocks noGrp="1"/>
          </p:cNvSpPr>
          <p:nvPr>
            <p:ph type="sldNum" sz="quarter" idx="4"/>
          </p:nvPr>
        </p:nvSpPr>
        <p:spPr>
          <a:xfrm>
            <a:off x="11358000" y="6354000"/>
            <a:ext cx="792000" cy="288000"/>
          </a:xfrm>
          <a:prstGeom prst="rect">
            <a:avLst/>
          </a:prstGeom>
        </p:spPr>
        <p:txBody>
          <a:bodyPr vert="horz" lIns="0" tIns="0" rIns="0" bIns="0" rtlCol="0" anchor="t" anchorCtr="0"/>
          <a:lstStyle>
            <a:lvl1pPr marL="144000" indent="-144000" algn="l">
              <a:buClr>
                <a:schemeClr val="bg1"/>
              </a:buClr>
              <a:buFont typeface="Calibri" panose="020F0502020204030204" pitchFamily="34" charset="0"/>
              <a:buChar char="│"/>
              <a:defRPr sz="1900" baseline="0">
                <a:solidFill>
                  <a:schemeClr val="bg1"/>
                </a:solidFill>
                <a:latin typeface="Calibri" panose="020F0502020204030204" pitchFamily="34" charset="0"/>
              </a:defRPr>
            </a:lvl1pPr>
          </a:lstStyle>
          <a:p>
            <a:fld id="{6463EEDF-10F6-4695-AFD0-CE5FB7514CF2}" type="slidenum">
              <a:rPr lang="en-US" smtClean="0"/>
              <a:pPr/>
              <a:t>‹#›</a:t>
            </a:fld>
            <a:endParaRPr lang="en-US" dirty="0"/>
          </a:p>
        </p:txBody>
      </p:sp>
    </p:spTree>
    <p:extLst>
      <p:ext uri="{BB962C8B-B14F-4D97-AF65-F5344CB8AC3E}">
        <p14:creationId xmlns:p14="http://schemas.microsoft.com/office/powerpoint/2010/main" val="115652963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Lst>
  <p:hf hdr="0" ftr="0" dt="0"/>
  <p:txStyles>
    <p:titleStyle>
      <a:lvl1pPr algn="l" defTabSz="914400" rtl="0" eaLnBrk="1" latinLnBrk="0" hangingPunct="1">
        <a:lnSpc>
          <a:spcPct val="90000"/>
        </a:lnSpc>
        <a:spcBef>
          <a:spcPct val="0"/>
        </a:spcBef>
        <a:buNone/>
        <a:defRPr sz="3200" b="1" i="0" kern="1200" baseline="0">
          <a:solidFill>
            <a:schemeClr val="tx2"/>
          </a:solidFill>
          <a:latin typeface="+mj-lt"/>
          <a:ea typeface="+mj-ea"/>
          <a:cs typeface="+mj-cs"/>
        </a:defRPr>
      </a:lvl1pPr>
    </p:titleStyle>
    <p:bodyStyle>
      <a:lvl1pPr marL="252000" indent="-252000" algn="l" defTabSz="914400" rtl="0" eaLnBrk="1" latinLnBrk="0" hangingPunct="1">
        <a:lnSpc>
          <a:spcPct val="90000"/>
        </a:lnSpc>
        <a:spcBef>
          <a:spcPts val="0"/>
        </a:spcBef>
        <a:spcAft>
          <a:spcPts val="600"/>
        </a:spcAft>
        <a:buClr>
          <a:schemeClr val="tx2"/>
        </a:buClr>
        <a:buSzPct val="90000"/>
        <a:buFont typeface="Calibri" panose="020F0502020204030204" pitchFamily="34" charset="0"/>
        <a:buChar char="−"/>
        <a:defRPr sz="2500" kern="1200" baseline="0">
          <a:solidFill>
            <a:schemeClr val="tx1"/>
          </a:solidFill>
          <a:latin typeface="+mn-lt"/>
          <a:ea typeface="+mn-ea"/>
          <a:cs typeface="+mn-cs"/>
        </a:defRPr>
      </a:lvl1pPr>
      <a:lvl2pPr marL="522000" indent="-252000" algn="l" defTabSz="914400" rtl="0" eaLnBrk="1" latinLnBrk="0" hangingPunct="1">
        <a:lnSpc>
          <a:spcPct val="90000"/>
        </a:lnSpc>
        <a:spcBef>
          <a:spcPts val="0"/>
        </a:spcBef>
        <a:spcAft>
          <a:spcPts val="600"/>
        </a:spcAft>
        <a:buClr>
          <a:schemeClr val="tx2"/>
        </a:buClr>
        <a:buSzPct val="90000"/>
        <a:buFont typeface="Calibri" panose="020F0502020204030204" pitchFamily="34" charset="0"/>
        <a:buChar char="−"/>
        <a:defRPr sz="2300" kern="1200" baseline="0">
          <a:solidFill>
            <a:schemeClr val="tx1"/>
          </a:solidFill>
          <a:latin typeface="+mn-lt"/>
          <a:ea typeface="+mn-ea"/>
          <a:cs typeface="+mn-cs"/>
        </a:defRPr>
      </a:lvl2pPr>
      <a:lvl3pPr marL="792000" indent="-252000" algn="l" defTabSz="914400" rtl="0" eaLnBrk="1" latinLnBrk="0" hangingPunct="1">
        <a:lnSpc>
          <a:spcPct val="90000"/>
        </a:lnSpc>
        <a:spcBef>
          <a:spcPts val="0"/>
        </a:spcBef>
        <a:spcAft>
          <a:spcPts val="600"/>
        </a:spcAft>
        <a:buClr>
          <a:schemeClr val="tx2"/>
        </a:buClr>
        <a:buSzPct val="90000"/>
        <a:buFont typeface="Calibri" panose="020F0502020204030204" pitchFamily="34" charset="0"/>
        <a:buChar char="−"/>
        <a:defRPr sz="2100" kern="1200" baseline="0">
          <a:solidFill>
            <a:schemeClr val="tx1"/>
          </a:solidFill>
          <a:latin typeface="+mn-lt"/>
          <a:ea typeface="+mn-ea"/>
          <a:cs typeface="+mn-cs"/>
        </a:defRPr>
      </a:lvl3pPr>
      <a:lvl4pPr marL="1062000" indent="-252000" algn="l" defTabSz="914400" rtl="0" eaLnBrk="1" latinLnBrk="0" hangingPunct="1">
        <a:lnSpc>
          <a:spcPct val="90000"/>
        </a:lnSpc>
        <a:spcBef>
          <a:spcPts val="0"/>
        </a:spcBef>
        <a:spcAft>
          <a:spcPts val="600"/>
        </a:spcAft>
        <a:buSzPct val="90000"/>
        <a:buFont typeface="Calibri" panose="020F0502020204030204" pitchFamily="34" charset="0"/>
        <a:buChar char="−"/>
        <a:defRPr sz="1900" kern="1200" baseline="0">
          <a:solidFill>
            <a:schemeClr val="tx1"/>
          </a:solidFill>
          <a:latin typeface="+mn-lt"/>
          <a:ea typeface="+mn-ea"/>
          <a:cs typeface="+mn-cs"/>
        </a:defRPr>
      </a:lvl4pPr>
      <a:lvl5pPr marL="1332000" indent="-252000" algn="l" defTabSz="914400" rtl="0" eaLnBrk="1" latinLnBrk="0" hangingPunct="1">
        <a:lnSpc>
          <a:spcPct val="90000"/>
        </a:lnSpc>
        <a:spcBef>
          <a:spcPts val="0"/>
        </a:spcBef>
        <a:spcAft>
          <a:spcPts val="600"/>
        </a:spcAft>
        <a:buClr>
          <a:schemeClr val="tx1"/>
        </a:buClr>
        <a:buSzPct val="90000"/>
        <a:buFont typeface="Calibri" panose="020F0502020204030204" pitchFamily="34" charset="0"/>
        <a:buChar char="−"/>
        <a:defRPr sz="17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701C5-9672-CA35-3AF5-9BB06533DE16}"/>
              </a:ext>
            </a:extLst>
          </p:cNvPr>
          <p:cNvSpPr>
            <a:spLocks noGrp="1"/>
          </p:cNvSpPr>
          <p:nvPr>
            <p:ph type="title"/>
          </p:nvPr>
        </p:nvSpPr>
        <p:spPr>
          <a:xfrm>
            <a:off x="647999" y="1386000"/>
            <a:ext cx="5399999" cy="2700000"/>
          </a:xfrm>
        </p:spPr>
        <p:txBody>
          <a:bodyPr>
            <a:normAutofit/>
          </a:bodyPr>
          <a:lstStyle/>
          <a:p>
            <a:r>
              <a:rPr lang="nl-BE" dirty="0"/>
              <a:t>Zorg Advies Beleid- Aedes &amp; </a:t>
            </a:r>
            <a:r>
              <a:rPr lang="nl-BE" dirty="0" err="1"/>
              <a:t>arboviruses</a:t>
            </a:r>
            <a:endParaRPr lang="nl-BE" dirty="0"/>
          </a:p>
        </p:txBody>
      </p:sp>
      <p:sp>
        <p:nvSpPr>
          <p:cNvPr id="3" name="Text Placeholder 2">
            <a:extLst>
              <a:ext uri="{FF2B5EF4-FFF2-40B4-BE49-F238E27FC236}">
                <a16:creationId xmlns:a16="http://schemas.microsoft.com/office/drawing/2014/main" id="{D6821567-7629-9497-743A-8A57F947AE10}"/>
              </a:ext>
            </a:extLst>
          </p:cNvPr>
          <p:cNvSpPr>
            <a:spLocks noGrp="1"/>
          </p:cNvSpPr>
          <p:nvPr>
            <p:ph type="body" idx="1"/>
          </p:nvPr>
        </p:nvSpPr>
        <p:spPr/>
        <p:txBody>
          <a:bodyPr>
            <a:normAutofit fontScale="92500" lnSpcReduction="10000"/>
          </a:bodyPr>
          <a:lstStyle/>
          <a:p>
            <a:pPr>
              <a:spcAft>
                <a:spcPts val="600"/>
              </a:spcAft>
            </a:pPr>
            <a:r>
              <a:rPr lang="en-US" dirty="0"/>
              <a:t>Veerle Vanlerberghe, Isra Deblauwe, Marjan Van Esbroeck, Wim Van Bortel, Phoebe Okeson, Matthew Watts, Ulla Maniewski-Kelner</a:t>
            </a:r>
          </a:p>
          <a:p>
            <a:pPr>
              <a:spcAft>
                <a:spcPts val="600"/>
              </a:spcAft>
            </a:pPr>
            <a:r>
              <a:rPr lang="en-US" dirty="0"/>
              <a:t>vvanlerberghe@itg.be</a:t>
            </a:r>
          </a:p>
          <a:p>
            <a:endParaRPr lang="nl-BE" dirty="0"/>
          </a:p>
        </p:txBody>
      </p:sp>
    </p:spTree>
    <p:extLst>
      <p:ext uri="{BB962C8B-B14F-4D97-AF65-F5344CB8AC3E}">
        <p14:creationId xmlns:p14="http://schemas.microsoft.com/office/powerpoint/2010/main" val="3966263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D290-DA35-4469-6D81-6B170A5EF76C}"/>
              </a:ext>
            </a:extLst>
          </p:cNvPr>
          <p:cNvSpPr>
            <a:spLocks noGrp="1"/>
          </p:cNvSpPr>
          <p:nvPr>
            <p:ph type="title"/>
          </p:nvPr>
        </p:nvSpPr>
        <p:spPr>
          <a:xfrm>
            <a:off x="180870" y="242227"/>
            <a:ext cx="11736475" cy="864000"/>
          </a:xfrm>
        </p:spPr>
        <p:txBody>
          <a:bodyPr>
            <a:normAutofit fontScale="90000"/>
          </a:bodyPr>
          <a:lstStyle/>
          <a:p>
            <a:pPr algn="ctr"/>
            <a:r>
              <a:rPr lang="en-GB" sz="4000" dirty="0"/>
              <a:t>Dengue cases 2023 (May-Oct</a:t>
            </a:r>
            <a:r>
              <a:rPr lang="en-GB" sz="4400" dirty="0"/>
              <a:t>)</a:t>
            </a:r>
            <a:r>
              <a:rPr lang="en-GB" sz="4000" dirty="0"/>
              <a:t>: colours acc. number of cases</a:t>
            </a:r>
            <a:endParaRPr lang="en-GB" dirty="0"/>
          </a:p>
        </p:txBody>
      </p:sp>
      <p:pic>
        <p:nvPicPr>
          <p:cNvPr id="7" name="Picture 6">
            <a:extLst>
              <a:ext uri="{FF2B5EF4-FFF2-40B4-BE49-F238E27FC236}">
                <a16:creationId xmlns:a16="http://schemas.microsoft.com/office/drawing/2014/main" id="{A6456DAD-B25C-485F-E5BC-ED334F9F1B92}"/>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893357" y="812912"/>
            <a:ext cx="9245429" cy="6045088"/>
          </a:xfrm>
          <a:prstGeom prst="rect">
            <a:avLst/>
          </a:prstGeom>
        </p:spPr>
      </p:pic>
    </p:spTree>
    <p:extLst>
      <p:ext uri="{BB962C8B-B14F-4D97-AF65-F5344CB8AC3E}">
        <p14:creationId xmlns:p14="http://schemas.microsoft.com/office/powerpoint/2010/main" val="8036644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92318-845B-D350-F40B-9D1932C2F108}"/>
              </a:ext>
            </a:extLst>
          </p:cNvPr>
          <p:cNvSpPr>
            <a:spLocks noGrp="1"/>
          </p:cNvSpPr>
          <p:nvPr>
            <p:ph type="title"/>
          </p:nvPr>
        </p:nvSpPr>
        <p:spPr>
          <a:xfrm>
            <a:off x="450356" y="145148"/>
            <a:ext cx="10620000" cy="864000"/>
          </a:xfrm>
        </p:spPr>
        <p:txBody>
          <a:bodyPr>
            <a:normAutofit fontScale="90000"/>
          </a:bodyPr>
          <a:lstStyle/>
          <a:p>
            <a:pPr algn="ctr"/>
            <a:r>
              <a:rPr lang="en-GB" sz="3600" dirty="0"/>
              <a:t>Spatial overlaps 2023: Dengue infections (May-Oct) and </a:t>
            </a:r>
            <a:r>
              <a:rPr lang="en-GB" sz="3600" i="1" dirty="0"/>
              <a:t>Aedes albopictus </a:t>
            </a:r>
            <a:r>
              <a:rPr lang="en-GB" sz="3600" dirty="0"/>
              <a:t>detections 2023 (scenario 1)</a:t>
            </a:r>
          </a:p>
        </p:txBody>
      </p:sp>
      <p:pic>
        <p:nvPicPr>
          <p:cNvPr id="7" name="Content Placeholder 6">
            <a:extLst>
              <a:ext uri="{FF2B5EF4-FFF2-40B4-BE49-F238E27FC236}">
                <a16:creationId xmlns:a16="http://schemas.microsoft.com/office/drawing/2014/main" id="{71FD6503-6098-52CE-2272-62A4E5014C59}"/>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205133" y="1225898"/>
            <a:ext cx="9925021" cy="5632101"/>
          </a:xfrm>
          <a:prstGeom prst="rect">
            <a:avLst/>
          </a:prstGeom>
        </p:spPr>
      </p:pic>
    </p:spTree>
    <p:extLst>
      <p:ext uri="{BB962C8B-B14F-4D97-AF65-F5344CB8AC3E}">
        <p14:creationId xmlns:p14="http://schemas.microsoft.com/office/powerpoint/2010/main" val="1475954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903" y="315130"/>
            <a:ext cx="8954900" cy="864096"/>
          </a:xfrm>
        </p:spPr>
        <p:txBody>
          <a:bodyPr>
            <a:normAutofit fontScale="90000"/>
          </a:bodyPr>
          <a:lstStyle/>
          <a:p>
            <a:r>
              <a:rPr lang="en-US" sz="3600" b="1" dirty="0"/>
              <a:t>Design prevention and/or control strategy to avoid/limit arbovirus transmission</a:t>
            </a:r>
          </a:p>
        </p:txBody>
      </p:sp>
      <p:sp>
        <p:nvSpPr>
          <p:cNvPr id="3" name="Content Placeholder 2"/>
          <p:cNvSpPr>
            <a:spLocks noGrp="1"/>
          </p:cNvSpPr>
          <p:nvPr>
            <p:ph idx="1"/>
          </p:nvPr>
        </p:nvSpPr>
        <p:spPr>
          <a:xfrm>
            <a:off x="532563" y="1547446"/>
            <a:ext cx="11445071" cy="4392554"/>
          </a:xfrm>
        </p:spPr>
        <p:txBody>
          <a:bodyPr>
            <a:normAutofit fontScale="92500" lnSpcReduction="10000"/>
          </a:bodyPr>
          <a:lstStyle/>
          <a:p>
            <a:pPr marL="0" indent="0">
              <a:buNone/>
            </a:pPr>
            <a:r>
              <a:rPr lang="en-US" sz="3200" b="1" dirty="0">
                <a:solidFill>
                  <a:srgbClr val="FF0000"/>
                </a:solidFill>
              </a:rPr>
              <a:t>Where and when to act? </a:t>
            </a:r>
            <a:r>
              <a:rPr lang="en-US" sz="3200" b="1" dirty="0"/>
              <a:t>Pro-active or reactive control strategy?</a:t>
            </a:r>
          </a:p>
          <a:p>
            <a:pPr marL="0" indent="0">
              <a:buNone/>
            </a:pPr>
            <a:r>
              <a:rPr lang="en-US" sz="3200" b="1" dirty="0"/>
              <a:t> </a:t>
            </a:r>
          </a:p>
          <a:p>
            <a:pPr>
              <a:buFont typeface="Wingdings" panose="05000000000000000000" pitchFamily="2" charset="2"/>
              <a:buChar char="Ø"/>
            </a:pPr>
            <a:r>
              <a:rPr lang="en-US" sz="3200" b="1" u="sng" dirty="0"/>
              <a:t>Reactive</a:t>
            </a:r>
            <a:r>
              <a:rPr lang="en-US" sz="3200" b="1" dirty="0"/>
              <a:t> = control reactive to a risk </a:t>
            </a:r>
          </a:p>
          <a:p>
            <a:pPr lvl="1">
              <a:buFont typeface="Wingdings" panose="05000000000000000000" pitchFamily="2" charset="2"/>
              <a:buChar char="§"/>
            </a:pPr>
            <a:r>
              <a:rPr lang="en-US" sz="3000" dirty="0"/>
              <a:t>Control measures: </a:t>
            </a:r>
          </a:p>
          <a:p>
            <a:pPr lvl="2">
              <a:buFont typeface="Wingdings" panose="05000000000000000000" pitchFamily="2" charset="2"/>
              <a:buChar char="§"/>
            </a:pPr>
            <a:r>
              <a:rPr lang="en-US" sz="2800" dirty="0"/>
              <a:t>Target the (infected) mosquitoes – mainly adult mosquito control, </a:t>
            </a:r>
          </a:p>
          <a:p>
            <a:pPr lvl="2">
              <a:buFont typeface="Wingdings" panose="05000000000000000000" pitchFamily="2" charset="2"/>
              <a:buChar char="§"/>
            </a:pPr>
            <a:r>
              <a:rPr lang="en-US" sz="2800" dirty="0"/>
              <a:t>Also to include larval control and source reduction </a:t>
            </a:r>
          </a:p>
          <a:p>
            <a:pPr lvl="2">
              <a:buFont typeface="Wingdings" panose="05000000000000000000" pitchFamily="2" charset="2"/>
              <a:buChar char="§"/>
            </a:pPr>
            <a:r>
              <a:rPr lang="en-US" sz="2800" dirty="0"/>
              <a:t>Reduce human-vector contact case and </a:t>
            </a:r>
            <a:r>
              <a:rPr lang="en-US" sz="2800" dirty="0" err="1"/>
              <a:t>householdmembers</a:t>
            </a:r>
            <a:r>
              <a:rPr lang="en-US" sz="2800" dirty="0"/>
              <a:t> (? Broader?): repellents, …</a:t>
            </a:r>
            <a:endParaRPr lang="en-US" sz="3000" dirty="0"/>
          </a:p>
          <a:p>
            <a:pPr lvl="1">
              <a:buFont typeface="Wingdings" panose="05000000000000000000" pitchFamily="2" charset="2"/>
              <a:buChar char="§"/>
            </a:pPr>
            <a:r>
              <a:rPr lang="en-US" sz="3000" dirty="0"/>
              <a:t>Targeted actions for </a:t>
            </a:r>
            <a:r>
              <a:rPr lang="en-US" sz="3000" dirty="0" err="1"/>
              <a:t>travellers</a:t>
            </a:r>
            <a:r>
              <a:rPr lang="en-US" sz="3000" dirty="0"/>
              <a:t> to protect themselves while travelling and after return</a:t>
            </a:r>
          </a:p>
          <a:p>
            <a:pPr marL="0" indent="0">
              <a:buNone/>
            </a:pPr>
            <a:endParaRPr lang="en-US" sz="3200" dirty="0"/>
          </a:p>
          <a:p>
            <a:endParaRPr lang="en-US" sz="3200" dirty="0"/>
          </a:p>
          <a:p>
            <a:endParaRPr lang="en-US" sz="3200" dirty="0"/>
          </a:p>
        </p:txBody>
      </p:sp>
    </p:spTree>
    <p:extLst>
      <p:ext uri="{BB962C8B-B14F-4D97-AF65-F5344CB8AC3E}">
        <p14:creationId xmlns:p14="http://schemas.microsoft.com/office/powerpoint/2010/main" val="3205239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903" y="315130"/>
            <a:ext cx="8954900" cy="864096"/>
          </a:xfrm>
        </p:spPr>
        <p:txBody>
          <a:bodyPr>
            <a:normAutofit fontScale="90000"/>
          </a:bodyPr>
          <a:lstStyle/>
          <a:p>
            <a:r>
              <a:rPr lang="en-US" sz="3600" b="1" dirty="0"/>
              <a:t>Design prevention and/or control strategy to avoid/limit arbovirus transmission</a:t>
            </a:r>
          </a:p>
        </p:txBody>
      </p:sp>
      <p:sp>
        <p:nvSpPr>
          <p:cNvPr id="3" name="Content Placeholder 2"/>
          <p:cNvSpPr>
            <a:spLocks noGrp="1"/>
          </p:cNvSpPr>
          <p:nvPr>
            <p:ph idx="1"/>
          </p:nvPr>
        </p:nvSpPr>
        <p:spPr>
          <a:xfrm>
            <a:off x="532563" y="1547446"/>
            <a:ext cx="11445071" cy="4392554"/>
          </a:xfrm>
        </p:spPr>
        <p:txBody>
          <a:bodyPr>
            <a:normAutofit fontScale="85000" lnSpcReduction="20000"/>
          </a:bodyPr>
          <a:lstStyle/>
          <a:p>
            <a:pPr marL="0" indent="0">
              <a:buNone/>
            </a:pPr>
            <a:r>
              <a:rPr lang="en-US" sz="3200" b="1" dirty="0">
                <a:solidFill>
                  <a:srgbClr val="FF0000"/>
                </a:solidFill>
              </a:rPr>
              <a:t>Where and when to act? </a:t>
            </a:r>
            <a:r>
              <a:rPr lang="en-US" sz="3200" b="1" dirty="0"/>
              <a:t>Pro-active or reactive control strategy?</a:t>
            </a:r>
          </a:p>
          <a:p>
            <a:pPr marL="0" indent="0">
              <a:buNone/>
            </a:pPr>
            <a:r>
              <a:rPr lang="en-US" sz="3200" b="1" dirty="0"/>
              <a:t> </a:t>
            </a:r>
          </a:p>
          <a:p>
            <a:pPr>
              <a:buFont typeface="Wingdings" panose="05000000000000000000" pitchFamily="2" charset="2"/>
              <a:buChar char="Ø"/>
            </a:pPr>
            <a:r>
              <a:rPr lang="en-US" sz="3200" b="1" u="sng" dirty="0"/>
              <a:t>Reactive</a:t>
            </a:r>
            <a:r>
              <a:rPr lang="en-US" sz="3200" b="1" dirty="0"/>
              <a:t> = control when case and mosquito overlap temporally and spatially</a:t>
            </a:r>
          </a:p>
          <a:p>
            <a:pPr lvl="1">
              <a:buFont typeface="Wingdings" panose="05000000000000000000" pitchFamily="2" charset="2"/>
              <a:buChar char="Ø"/>
            </a:pPr>
            <a:r>
              <a:rPr lang="en-US" sz="2800" b="1" dirty="0"/>
              <a:t>Challenges:</a:t>
            </a:r>
          </a:p>
          <a:p>
            <a:pPr lvl="2">
              <a:buFont typeface="Wingdings" panose="05000000000000000000" pitchFamily="2" charset="2"/>
              <a:buChar char="Ø"/>
            </a:pPr>
            <a:r>
              <a:rPr lang="en-US" sz="2600" dirty="0"/>
              <a:t>What radius to take for spatial overlap? What time-lag to take for temporal overlap?</a:t>
            </a:r>
          </a:p>
          <a:p>
            <a:pPr lvl="2">
              <a:buFont typeface="Wingdings" panose="05000000000000000000" pitchFamily="2" charset="2"/>
              <a:buChar char="Ø"/>
            </a:pPr>
            <a:r>
              <a:rPr lang="en-US" sz="2600" dirty="0"/>
              <a:t>Cases are confirmed, most likely when viremic phase is already over</a:t>
            </a:r>
          </a:p>
          <a:p>
            <a:pPr lvl="2">
              <a:buFont typeface="Wingdings" panose="05000000000000000000" pitchFamily="2" charset="2"/>
              <a:buChar char="Ø"/>
            </a:pPr>
            <a:r>
              <a:rPr lang="en-US" sz="2600" u="sng" dirty="0"/>
              <a:t>Speed of action</a:t>
            </a:r>
            <a:r>
              <a:rPr lang="en-US" sz="2600" dirty="0"/>
              <a:t>: If going to house of case quickly, infected adult mosquitoes could be killed to avoid further transmission (+/-12 days window from bite infected person to be infective; afterwards +/-14 days window infective mosquito)  </a:t>
            </a:r>
          </a:p>
          <a:p>
            <a:pPr lvl="3">
              <a:buFont typeface="Wingdings" panose="05000000000000000000" pitchFamily="2" charset="2"/>
              <a:buChar char="Ø"/>
            </a:pPr>
            <a:r>
              <a:rPr lang="en-US" sz="2400" dirty="0"/>
              <a:t>but how quick a mosquito-control measure can be put in place in that house? </a:t>
            </a:r>
          </a:p>
          <a:p>
            <a:pPr lvl="2">
              <a:buFont typeface="Wingdings" panose="05000000000000000000" pitchFamily="2" charset="2"/>
              <a:buChar char="Ø"/>
            </a:pPr>
            <a:r>
              <a:rPr lang="en-US" sz="2600" u="sng" dirty="0"/>
              <a:t>Movement</a:t>
            </a:r>
            <a:r>
              <a:rPr lang="en-US" sz="2600" dirty="0"/>
              <a:t>: Cases (especially pauci-symptomatic) are moving during day-time, and can contaminate mosquitoes outside the house-</a:t>
            </a:r>
            <a:r>
              <a:rPr lang="en-US" sz="2600" dirty="0" err="1"/>
              <a:t>neighboorhood</a:t>
            </a:r>
            <a:r>
              <a:rPr lang="en-US" sz="2600" dirty="0"/>
              <a:t> </a:t>
            </a:r>
            <a:r>
              <a:rPr lang="en-US" sz="2600" dirty="0">
                <a:sym typeface="Wingdings" panose="05000000000000000000" pitchFamily="2" charset="2"/>
              </a:rPr>
              <a:t> </a:t>
            </a:r>
          </a:p>
          <a:p>
            <a:pPr lvl="3">
              <a:buFont typeface="Wingdings" panose="05000000000000000000" pitchFamily="2" charset="2"/>
              <a:buChar char="Ø"/>
            </a:pPr>
            <a:r>
              <a:rPr lang="en-US" sz="2400" dirty="0">
                <a:sym typeface="Wingdings" panose="05000000000000000000" pitchFamily="2" charset="2"/>
              </a:rPr>
              <a:t>which radius to take around house for control?</a:t>
            </a:r>
          </a:p>
          <a:p>
            <a:pPr lvl="3">
              <a:buFont typeface="Wingdings" panose="05000000000000000000" pitchFamily="2" charset="2"/>
              <a:buChar char="Ø"/>
            </a:pPr>
            <a:r>
              <a:rPr lang="en-US" sz="2400" dirty="0">
                <a:sym typeface="Wingdings" panose="05000000000000000000" pitchFamily="2" charset="2"/>
              </a:rPr>
              <a:t>To detect overlap case/mosquito also in work-places of case? Hobby/sport/family places?</a:t>
            </a:r>
            <a:endParaRPr lang="en-US" sz="2400" dirty="0"/>
          </a:p>
          <a:p>
            <a:endParaRPr lang="en-US" sz="3200" dirty="0"/>
          </a:p>
          <a:p>
            <a:pPr marL="0" indent="0">
              <a:buNone/>
            </a:pPr>
            <a:endParaRPr lang="en-US" sz="3200" dirty="0"/>
          </a:p>
          <a:p>
            <a:endParaRPr lang="en-US" sz="3200" dirty="0"/>
          </a:p>
          <a:p>
            <a:endParaRPr lang="en-US" sz="3200" dirty="0"/>
          </a:p>
        </p:txBody>
      </p:sp>
    </p:spTree>
    <p:extLst>
      <p:ext uri="{BB962C8B-B14F-4D97-AF65-F5344CB8AC3E}">
        <p14:creationId xmlns:p14="http://schemas.microsoft.com/office/powerpoint/2010/main" val="695507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903" y="315130"/>
            <a:ext cx="8954900" cy="864096"/>
          </a:xfrm>
        </p:spPr>
        <p:txBody>
          <a:bodyPr>
            <a:normAutofit fontScale="90000"/>
          </a:bodyPr>
          <a:lstStyle/>
          <a:p>
            <a:r>
              <a:rPr lang="en-US" sz="3600" b="1" dirty="0"/>
              <a:t>Design prevention and/or control strategy to avoid/limit arbovirus transmission</a:t>
            </a:r>
          </a:p>
        </p:txBody>
      </p:sp>
      <p:sp>
        <p:nvSpPr>
          <p:cNvPr id="3" name="Content Placeholder 2"/>
          <p:cNvSpPr>
            <a:spLocks noGrp="1"/>
          </p:cNvSpPr>
          <p:nvPr>
            <p:ph idx="1"/>
          </p:nvPr>
        </p:nvSpPr>
        <p:spPr>
          <a:xfrm>
            <a:off x="532563" y="1547446"/>
            <a:ext cx="11445071" cy="4392554"/>
          </a:xfrm>
        </p:spPr>
        <p:txBody>
          <a:bodyPr>
            <a:normAutofit fontScale="85000" lnSpcReduction="20000"/>
          </a:bodyPr>
          <a:lstStyle/>
          <a:p>
            <a:pPr marL="0" indent="0">
              <a:buNone/>
            </a:pPr>
            <a:r>
              <a:rPr lang="en-US" sz="3200" b="1" dirty="0">
                <a:solidFill>
                  <a:srgbClr val="FF0000"/>
                </a:solidFill>
              </a:rPr>
              <a:t>Where and when to act? </a:t>
            </a:r>
            <a:r>
              <a:rPr lang="en-US" sz="3200" b="1" dirty="0"/>
              <a:t>Pro-active or reactive control strategy? </a:t>
            </a:r>
          </a:p>
          <a:p>
            <a:pPr marL="0" indent="0">
              <a:buNone/>
            </a:pPr>
            <a:endParaRPr lang="en-US" sz="3200" b="1" dirty="0"/>
          </a:p>
          <a:p>
            <a:pPr>
              <a:buFont typeface="Wingdings" panose="05000000000000000000" pitchFamily="2" charset="2"/>
              <a:buChar char="Ø"/>
            </a:pPr>
            <a:r>
              <a:rPr lang="en-US" sz="3200" b="1" u="sng" dirty="0">
                <a:highlight>
                  <a:srgbClr val="00FF00"/>
                </a:highlight>
              </a:rPr>
              <a:t>Pro-active</a:t>
            </a:r>
            <a:r>
              <a:rPr lang="en-US" sz="3200" dirty="0"/>
              <a:t> = prevention</a:t>
            </a:r>
          </a:p>
          <a:p>
            <a:pPr lvl="1">
              <a:buFont typeface="Wingdings" panose="05000000000000000000" pitchFamily="2" charset="2"/>
              <a:buChar char="Ø"/>
            </a:pPr>
            <a:r>
              <a:rPr lang="en-US" sz="3000" dirty="0"/>
              <a:t>Principle of decreasing mosquitoes in areas where - and a time window just before - we expect to have highest potential risk of transmission</a:t>
            </a:r>
          </a:p>
          <a:p>
            <a:pPr lvl="1">
              <a:buFont typeface="Wingdings" panose="05000000000000000000" pitchFamily="2" charset="2"/>
              <a:buChar char="§"/>
            </a:pPr>
            <a:r>
              <a:rPr lang="en-US" sz="3000" dirty="0"/>
              <a:t>Targeting according Risk:</a:t>
            </a:r>
          </a:p>
          <a:p>
            <a:pPr lvl="2">
              <a:buFont typeface="Wingdings" panose="05000000000000000000" pitchFamily="2" charset="2"/>
              <a:buChar char="§"/>
            </a:pPr>
            <a:r>
              <a:rPr lang="en-US" sz="2800" i="1" dirty="0"/>
              <a:t>Aedes</a:t>
            </a:r>
            <a:r>
              <a:rPr lang="en-US" sz="2800" dirty="0"/>
              <a:t>: current (last year)? historical (Last x years?)? </a:t>
            </a:r>
          </a:p>
          <a:p>
            <a:pPr lvl="2">
              <a:buFont typeface="Wingdings" panose="05000000000000000000" pitchFamily="2" charset="2"/>
              <a:buChar char="§"/>
            </a:pPr>
            <a:r>
              <a:rPr lang="en-US" sz="2800" dirty="0"/>
              <a:t>Import cases? Historical? not so important (as many are not diagnosed/asymptomatic)</a:t>
            </a:r>
          </a:p>
          <a:p>
            <a:pPr lvl="2">
              <a:buFont typeface="Wingdings" panose="05000000000000000000" pitchFamily="2" charset="2"/>
              <a:buChar char="§"/>
            </a:pPr>
            <a:r>
              <a:rPr lang="en-US" sz="2800" dirty="0"/>
              <a:t>Historical overlaps cases-</a:t>
            </a:r>
            <a:r>
              <a:rPr lang="en-US" sz="2800" dirty="0" err="1"/>
              <a:t>mosq</a:t>
            </a:r>
            <a:r>
              <a:rPr lang="en-US" sz="2800" dirty="0"/>
              <a:t>? Historical case-</a:t>
            </a:r>
            <a:r>
              <a:rPr lang="en-US" sz="2800" dirty="0" err="1"/>
              <a:t>mosq</a:t>
            </a:r>
            <a:r>
              <a:rPr lang="en-US" sz="2800" dirty="0"/>
              <a:t> seasonal overlaps?</a:t>
            </a:r>
          </a:p>
          <a:p>
            <a:pPr lvl="1">
              <a:buFont typeface="Wingdings" panose="05000000000000000000" pitchFamily="2" charset="2"/>
              <a:buChar char="§"/>
            </a:pPr>
            <a:r>
              <a:rPr lang="en-US" sz="3000" dirty="0"/>
              <a:t>Control measures:</a:t>
            </a:r>
          </a:p>
          <a:p>
            <a:pPr lvl="2">
              <a:buFont typeface="Wingdings" panose="05000000000000000000" pitchFamily="2" charset="2"/>
              <a:buChar char="§"/>
            </a:pPr>
            <a:r>
              <a:rPr lang="en-US" sz="2800" dirty="0"/>
              <a:t>Mainly larval control (decrease density) and source reduction </a:t>
            </a:r>
          </a:p>
          <a:p>
            <a:pPr lvl="1">
              <a:buFont typeface="Wingdings" panose="05000000000000000000" pitchFamily="2" charset="2"/>
              <a:buChar char="§"/>
            </a:pPr>
            <a:r>
              <a:rPr lang="en-US" sz="3000" dirty="0"/>
              <a:t>General messages/actions for travelers to protect themselves while travelling and after return</a:t>
            </a:r>
          </a:p>
          <a:p>
            <a:pPr lvl="1">
              <a:buFont typeface="Wingdings" panose="05000000000000000000" pitchFamily="2" charset="2"/>
              <a:buChar char="Ø"/>
            </a:pPr>
            <a:endParaRPr lang="en-US" sz="3000" dirty="0"/>
          </a:p>
          <a:p>
            <a:endParaRPr lang="en-US" sz="3200" dirty="0"/>
          </a:p>
          <a:p>
            <a:pPr marL="0" indent="0">
              <a:buNone/>
            </a:pPr>
            <a:endParaRPr lang="en-US" sz="3200" dirty="0"/>
          </a:p>
          <a:p>
            <a:endParaRPr lang="en-US" sz="3200" dirty="0"/>
          </a:p>
          <a:p>
            <a:endParaRPr lang="en-US" sz="3200" dirty="0"/>
          </a:p>
        </p:txBody>
      </p:sp>
    </p:spTree>
    <p:extLst>
      <p:ext uri="{BB962C8B-B14F-4D97-AF65-F5344CB8AC3E}">
        <p14:creationId xmlns:p14="http://schemas.microsoft.com/office/powerpoint/2010/main" val="758975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200701-9E85-431A-1F88-EE5DF8DAC562}"/>
              </a:ext>
            </a:extLst>
          </p:cNvPr>
          <p:cNvSpPr>
            <a:spLocks noGrp="1"/>
          </p:cNvSpPr>
          <p:nvPr>
            <p:ph type="title"/>
          </p:nvPr>
        </p:nvSpPr>
        <p:spPr/>
        <p:txBody>
          <a:bodyPr/>
          <a:lstStyle/>
          <a:p>
            <a:r>
              <a:rPr lang="nl-BE" dirty="0" err="1"/>
              <a:t>Where</a:t>
            </a:r>
            <a:r>
              <a:rPr lang="nl-BE" dirty="0"/>
              <a:t> </a:t>
            </a:r>
            <a:r>
              <a:rPr lang="nl-BE" dirty="0" err="1"/>
              <a:t>to</a:t>
            </a:r>
            <a:r>
              <a:rPr lang="nl-BE" dirty="0"/>
              <a:t> act in 2024 (</a:t>
            </a:r>
            <a:r>
              <a:rPr lang="nl-BE" dirty="0" err="1"/>
              <a:t>today</a:t>
            </a:r>
            <a:r>
              <a:rPr lang="nl-BE" dirty="0"/>
              <a:t>) </a:t>
            </a:r>
            <a:r>
              <a:rPr lang="nl-BE" dirty="0" err="1"/>
              <a:t>if</a:t>
            </a:r>
            <a:r>
              <a:rPr lang="nl-BE" dirty="0"/>
              <a:t> </a:t>
            </a:r>
            <a:r>
              <a:rPr lang="nl-BE" dirty="0" err="1"/>
              <a:t>to</a:t>
            </a:r>
            <a:r>
              <a:rPr lang="nl-BE" dirty="0"/>
              <a:t> </a:t>
            </a:r>
            <a:r>
              <a:rPr lang="nl-BE" dirty="0" err="1"/>
              <a:t>apply</a:t>
            </a:r>
            <a:r>
              <a:rPr lang="nl-BE" dirty="0"/>
              <a:t> </a:t>
            </a:r>
            <a:r>
              <a:rPr lang="nl-BE" dirty="0" err="1"/>
              <a:t>preventive</a:t>
            </a:r>
            <a:r>
              <a:rPr lang="nl-BE" dirty="0"/>
              <a:t> control?</a:t>
            </a:r>
          </a:p>
        </p:txBody>
      </p:sp>
      <p:sp>
        <p:nvSpPr>
          <p:cNvPr id="5" name="Content Placeholder 4">
            <a:extLst>
              <a:ext uri="{FF2B5EF4-FFF2-40B4-BE49-F238E27FC236}">
                <a16:creationId xmlns:a16="http://schemas.microsoft.com/office/drawing/2014/main" id="{E067E84B-7A5D-83F3-EAB1-53DC3B4F7C52}"/>
              </a:ext>
            </a:extLst>
          </p:cNvPr>
          <p:cNvSpPr>
            <a:spLocks noGrp="1"/>
          </p:cNvSpPr>
          <p:nvPr>
            <p:ph idx="1"/>
          </p:nvPr>
        </p:nvSpPr>
        <p:spPr/>
        <p:txBody>
          <a:bodyPr/>
          <a:lstStyle/>
          <a:p>
            <a:endParaRPr lang="nl-BE"/>
          </a:p>
        </p:txBody>
      </p:sp>
    </p:spTree>
    <p:extLst>
      <p:ext uri="{BB962C8B-B14F-4D97-AF65-F5344CB8AC3E}">
        <p14:creationId xmlns:p14="http://schemas.microsoft.com/office/powerpoint/2010/main" val="9966555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00EE-F44D-BC19-44E4-584CE46048D7}"/>
              </a:ext>
            </a:extLst>
          </p:cNvPr>
          <p:cNvSpPr>
            <a:spLocks noGrp="1"/>
          </p:cNvSpPr>
          <p:nvPr>
            <p:ph type="title"/>
          </p:nvPr>
        </p:nvSpPr>
        <p:spPr>
          <a:xfrm>
            <a:off x="786000" y="356162"/>
            <a:ext cx="10620000" cy="1057967"/>
          </a:xfrm>
        </p:spPr>
        <p:txBody>
          <a:bodyPr>
            <a:noAutofit/>
          </a:bodyPr>
          <a:lstStyle/>
          <a:p>
            <a:r>
              <a:rPr lang="en-GB" sz="2400" dirty="0"/>
              <a:t>Pro-active control: Cumulative mosquitoes over the last 5 years: indication of places being once/twice/3x/4X or 5x positive for presence of Aedes albopictus</a:t>
            </a:r>
            <a:br>
              <a:rPr lang="en-GB" sz="2400" dirty="0"/>
            </a:br>
            <a:r>
              <a:rPr lang="en-GB" sz="2400" dirty="0">
                <a:solidFill>
                  <a:srgbClr val="FF0000"/>
                </a:solidFill>
              </a:rPr>
              <a:t>scenario 1 and 2</a:t>
            </a:r>
          </a:p>
        </p:txBody>
      </p:sp>
      <p:pic>
        <p:nvPicPr>
          <p:cNvPr id="7" name="Picture 6">
            <a:extLst>
              <a:ext uri="{FF2B5EF4-FFF2-40B4-BE49-F238E27FC236}">
                <a16:creationId xmlns:a16="http://schemas.microsoft.com/office/drawing/2014/main" id="{076DC082-339B-7733-6BA1-8F7BE97BF5D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817284" y="1520456"/>
            <a:ext cx="9183891" cy="5262181"/>
          </a:xfrm>
          <a:prstGeom prst="rect">
            <a:avLst/>
          </a:prstGeom>
        </p:spPr>
      </p:pic>
    </p:spTree>
    <p:extLst>
      <p:ext uri="{BB962C8B-B14F-4D97-AF65-F5344CB8AC3E}">
        <p14:creationId xmlns:p14="http://schemas.microsoft.com/office/powerpoint/2010/main" val="2542556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76B92-E71D-E361-6F44-887D52C0F20E}"/>
              </a:ext>
            </a:extLst>
          </p:cNvPr>
          <p:cNvSpPr>
            <a:spLocks noGrp="1"/>
          </p:cNvSpPr>
          <p:nvPr>
            <p:ph type="title"/>
          </p:nvPr>
        </p:nvSpPr>
        <p:spPr>
          <a:xfrm>
            <a:off x="190918" y="319858"/>
            <a:ext cx="11867103" cy="1325563"/>
          </a:xfrm>
        </p:spPr>
        <p:txBody>
          <a:bodyPr>
            <a:noAutofit/>
          </a:bodyPr>
          <a:lstStyle/>
          <a:p>
            <a:r>
              <a:rPr lang="en-GB" sz="2800" dirty="0"/>
              <a:t>Cumulative dengue cases over the last 5 years: colours acc.  number of cases</a:t>
            </a:r>
          </a:p>
        </p:txBody>
      </p:sp>
      <p:pic>
        <p:nvPicPr>
          <p:cNvPr id="5" name="Content Placeholder 4">
            <a:extLst>
              <a:ext uri="{FF2B5EF4-FFF2-40B4-BE49-F238E27FC236}">
                <a16:creationId xmlns:a16="http://schemas.microsoft.com/office/drawing/2014/main" id="{B2F16AEE-BE5E-AA66-E5BE-2F2598E27296}"/>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 y="673239"/>
            <a:ext cx="6646396" cy="4320792"/>
          </a:xfrm>
        </p:spPr>
      </p:pic>
      <p:pic>
        <p:nvPicPr>
          <p:cNvPr id="3" name="Picture 2">
            <a:extLst>
              <a:ext uri="{FF2B5EF4-FFF2-40B4-BE49-F238E27FC236}">
                <a16:creationId xmlns:a16="http://schemas.microsoft.com/office/drawing/2014/main" id="{F0AD6905-A67C-848E-34C1-C557A48FA77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05166" y="2537206"/>
            <a:ext cx="6686834" cy="4320793"/>
          </a:xfrm>
          <a:prstGeom prst="rect">
            <a:avLst/>
          </a:prstGeom>
        </p:spPr>
      </p:pic>
      <p:sp>
        <p:nvSpPr>
          <p:cNvPr id="4" name="TextBox 3">
            <a:extLst>
              <a:ext uri="{FF2B5EF4-FFF2-40B4-BE49-F238E27FC236}">
                <a16:creationId xmlns:a16="http://schemas.microsoft.com/office/drawing/2014/main" id="{A6B7D61B-2D81-2B97-36AA-8E4BB1D10C62}"/>
              </a:ext>
            </a:extLst>
          </p:cNvPr>
          <p:cNvSpPr txBox="1"/>
          <p:nvPr/>
        </p:nvSpPr>
        <p:spPr>
          <a:xfrm>
            <a:off x="8109020" y="1738365"/>
            <a:ext cx="2702599" cy="400110"/>
          </a:xfrm>
          <a:prstGeom prst="rect">
            <a:avLst/>
          </a:prstGeom>
          <a:noFill/>
        </p:spPr>
        <p:txBody>
          <a:bodyPr wrap="none" rtlCol="0">
            <a:spAutoFit/>
          </a:bodyPr>
          <a:lstStyle/>
          <a:p>
            <a:r>
              <a:rPr lang="nl-BE" sz="2000" b="1" dirty="0"/>
              <a:t>Idem cases May-</a:t>
            </a:r>
            <a:r>
              <a:rPr lang="nl-BE" sz="2000" b="1" dirty="0" err="1"/>
              <a:t>October</a:t>
            </a:r>
            <a:endParaRPr lang="nl-BE" sz="2000" b="1" dirty="0"/>
          </a:p>
        </p:txBody>
      </p:sp>
      <p:pic>
        <p:nvPicPr>
          <p:cNvPr id="6" name="Content Placeholder 4" descr="A colorful pie chart with white text&#10;&#10;Description automatically generated">
            <a:extLst>
              <a:ext uri="{FF2B5EF4-FFF2-40B4-BE49-F238E27FC236}">
                <a16:creationId xmlns:a16="http://schemas.microsoft.com/office/drawing/2014/main" id="{5FAF2EB7-0932-2705-450F-8ADBECB0FBD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 y="2581238"/>
            <a:ext cx="6646396" cy="4276762"/>
          </a:xfrm>
          <a:prstGeom prst="rect">
            <a:avLst/>
          </a:prstGeom>
        </p:spPr>
      </p:pic>
    </p:spTree>
    <p:extLst>
      <p:ext uri="{BB962C8B-B14F-4D97-AF65-F5344CB8AC3E}">
        <p14:creationId xmlns:p14="http://schemas.microsoft.com/office/powerpoint/2010/main" val="4099085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0B87-5759-7B27-5BDE-A34F57C57E6A}"/>
              </a:ext>
            </a:extLst>
          </p:cNvPr>
          <p:cNvSpPr>
            <a:spLocks noGrp="1"/>
          </p:cNvSpPr>
          <p:nvPr>
            <p:ph type="title"/>
          </p:nvPr>
        </p:nvSpPr>
        <p:spPr>
          <a:xfrm>
            <a:off x="160774" y="104953"/>
            <a:ext cx="11756571" cy="864000"/>
          </a:xfrm>
        </p:spPr>
        <p:txBody>
          <a:bodyPr>
            <a:noAutofit/>
          </a:bodyPr>
          <a:lstStyle/>
          <a:p>
            <a:r>
              <a:rPr lang="en-GB" dirty="0"/>
              <a:t>Overlap: Cumulative cases (5 years) in post codes where </a:t>
            </a:r>
            <a:r>
              <a:rPr lang="en-GB" i="1" dirty="0"/>
              <a:t>Aedes albopictus</a:t>
            </a:r>
            <a:r>
              <a:rPr lang="en-GB" dirty="0"/>
              <a:t> has been detected at least once in past 5 years</a:t>
            </a:r>
          </a:p>
        </p:txBody>
      </p:sp>
      <p:pic>
        <p:nvPicPr>
          <p:cNvPr id="5" name="Content Placeholder 4">
            <a:extLst>
              <a:ext uri="{FF2B5EF4-FFF2-40B4-BE49-F238E27FC236}">
                <a16:creationId xmlns:a16="http://schemas.microsoft.com/office/drawing/2014/main" id="{A58D6C15-D860-F797-DE0D-EFE0A11EC6C6}"/>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0" y="1479259"/>
            <a:ext cx="6978437" cy="4067431"/>
          </a:xfrm>
        </p:spPr>
      </p:pic>
      <p:pic>
        <p:nvPicPr>
          <p:cNvPr id="3" name="Picture 2">
            <a:extLst>
              <a:ext uri="{FF2B5EF4-FFF2-40B4-BE49-F238E27FC236}">
                <a16:creationId xmlns:a16="http://schemas.microsoft.com/office/drawing/2014/main" id="{FE445B63-37A0-4EDA-01BE-BBC293DF644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04784" y="2548550"/>
            <a:ext cx="7487216" cy="4309450"/>
          </a:xfrm>
          <a:prstGeom prst="rect">
            <a:avLst/>
          </a:prstGeom>
        </p:spPr>
      </p:pic>
      <p:sp>
        <p:nvSpPr>
          <p:cNvPr id="4" name="TextBox 3">
            <a:extLst>
              <a:ext uri="{FF2B5EF4-FFF2-40B4-BE49-F238E27FC236}">
                <a16:creationId xmlns:a16="http://schemas.microsoft.com/office/drawing/2014/main" id="{ECA2ABA7-A6D0-7650-2752-E572984159EA}"/>
              </a:ext>
            </a:extLst>
          </p:cNvPr>
          <p:cNvSpPr txBox="1"/>
          <p:nvPr/>
        </p:nvSpPr>
        <p:spPr>
          <a:xfrm>
            <a:off x="8109020" y="1738365"/>
            <a:ext cx="2702599" cy="400110"/>
          </a:xfrm>
          <a:prstGeom prst="rect">
            <a:avLst/>
          </a:prstGeom>
          <a:noFill/>
        </p:spPr>
        <p:txBody>
          <a:bodyPr wrap="none" rtlCol="0">
            <a:spAutoFit/>
          </a:bodyPr>
          <a:lstStyle/>
          <a:p>
            <a:r>
              <a:rPr lang="nl-BE" sz="2000" b="1" dirty="0"/>
              <a:t>Idem cases May-</a:t>
            </a:r>
            <a:r>
              <a:rPr lang="nl-BE" sz="2000" b="1" dirty="0" err="1"/>
              <a:t>October</a:t>
            </a:r>
            <a:endParaRPr lang="nl-BE" sz="2000" b="1" dirty="0"/>
          </a:p>
        </p:txBody>
      </p:sp>
    </p:spTree>
    <p:extLst>
      <p:ext uri="{BB962C8B-B14F-4D97-AF65-F5344CB8AC3E}">
        <p14:creationId xmlns:p14="http://schemas.microsoft.com/office/powerpoint/2010/main" val="69674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2A5F44-D9FF-4F6F-0059-8C6AA486B0DE}"/>
              </a:ext>
            </a:extLst>
          </p:cNvPr>
          <p:cNvSpPr>
            <a:spLocks noGrp="1"/>
          </p:cNvSpPr>
          <p:nvPr>
            <p:ph type="title"/>
          </p:nvPr>
        </p:nvSpPr>
        <p:spPr/>
        <p:txBody>
          <a:bodyPr/>
          <a:lstStyle/>
          <a:p>
            <a:r>
              <a:rPr lang="nl-BE" dirty="0"/>
              <a:t>Preliminary </a:t>
            </a:r>
            <a:r>
              <a:rPr lang="nl-BE" dirty="0" err="1"/>
              <a:t>advice</a:t>
            </a:r>
            <a:endParaRPr lang="nl-BE" dirty="0"/>
          </a:p>
        </p:txBody>
      </p:sp>
      <p:sp>
        <p:nvSpPr>
          <p:cNvPr id="5" name="Content Placeholder 4">
            <a:extLst>
              <a:ext uri="{FF2B5EF4-FFF2-40B4-BE49-F238E27FC236}">
                <a16:creationId xmlns:a16="http://schemas.microsoft.com/office/drawing/2014/main" id="{F3603DA8-9014-71D1-A967-1FE251AC694B}"/>
              </a:ext>
            </a:extLst>
          </p:cNvPr>
          <p:cNvSpPr>
            <a:spLocks noGrp="1"/>
          </p:cNvSpPr>
          <p:nvPr>
            <p:ph idx="1"/>
          </p:nvPr>
        </p:nvSpPr>
        <p:spPr/>
        <p:txBody>
          <a:bodyPr>
            <a:normAutofit fontScale="77500" lnSpcReduction="20000"/>
          </a:bodyPr>
          <a:lstStyle/>
          <a:p>
            <a:r>
              <a:rPr lang="nl-BE" dirty="0" err="1"/>
              <a:t>Reactive</a:t>
            </a:r>
            <a:r>
              <a:rPr lang="nl-BE" dirty="0"/>
              <a:t> control </a:t>
            </a:r>
            <a:r>
              <a:rPr lang="nl-BE" dirty="0" err="1"/>
              <a:t>when</a:t>
            </a:r>
            <a:r>
              <a:rPr lang="nl-BE" dirty="0"/>
              <a:t> import case is </a:t>
            </a:r>
            <a:r>
              <a:rPr lang="nl-BE" dirty="0" err="1"/>
              <a:t>within</a:t>
            </a:r>
            <a:r>
              <a:rPr lang="nl-BE" dirty="0"/>
              <a:t> radius of 300m (</a:t>
            </a:r>
            <a:r>
              <a:rPr lang="nl-BE" dirty="0" err="1"/>
              <a:t>less</a:t>
            </a:r>
            <a:r>
              <a:rPr lang="nl-BE" dirty="0"/>
              <a:t>??, more??) of </a:t>
            </a:r>
            <a:r>
              <a:rPr lang="nl-BE" dirty="0" err="1"/>
              <a:t>mosquito</a:t>
            </a:r>
            <a:r>
              <a:rPr lang="nl-BE" dirty="0"/>
              <a:t> </a:t>
            </a:r>
            <a:r>
              <a:rPr lang="nl-BE" dirty="0" err="1"/>
              <a:t>detection</a:t>
            </a:r>
            <a:r>
              <a:rPr lang="nl-BE" dirty="0"/>
              <a:t> in scenario 2 </a:t>
            </a:r>
            <a:r>
              <a:rPr lang="nl-BE" dirty="0" err="1"/>
              <a:t>place</a:t>
            </a:r>
            <a:r>
              <a:rPr lang="nl-BE" dirty="0"/>
              <a:t>:</a:t>
            </a:r>
          </a:p>
          <a:p>
            <a:pPr lvl="1"/>
            <a:r>
              <a:rPr lang="nl-BE" dirty="0"/>
              <a:t>*Case (suspect + </a:t>
            </a:r>
            <a:r>
              <a:rPr lang="nl-BE" dirty="0" err="1"/>
              <a:t>confirmed</a:t>
            </a:r>
            <a:r>
              <a:rPr lang="nl-BE" dirty="0"/>
              <a:t>): </a:t>
            </a:r>
          </a:p>
          <a:p>
            <a:pPr lvl="2"/>
            <a:r>
              <a:rPr lang="nl-BE" dirty="0" err="1"/>
              <a:t>Stay</a:t>
            </a:r>
            <a:r>
              <a:rPr lang="nl-BE" dirty="0"/>
              <a:t> at home</a:t>
            </a:r>
          </a:p>
          <a:p>
            <a:pPr lvl="2"/>
            <a:r>
              <a:rPr lang="nl-BE" dirty="0" err="1"/>
              <a:t>Avoid</a:t>
            </a:r>
            <a:r>
              <a:rPr lang="nl-BE" dirty="0"/>
              <a:t> contact with </a:t>
            </a:r>
            <a:r>
              <a:rPr lang="nl-BE" dirty="0" err="1"/>
              <a:t>mosquitoes</a:t>
            </a:r>
            <a:r>
              <a:rPr lang="nl-BE" dirty="0"/>
              <a:t> (</a:t>
            </a:r>
            <a:r>
              <a:rPr lang="nl-BE" dirty="0" err="1"/>
              <a:t>repellents</a:t>
            </a:r>
            <a:r>
              <a:rPr lang="nl-BE" dirty="0"/>
              <a:t>, </a:t>
            </a:r>
            <a:r>
              <a:rPr lang="nl-BE" dirty="0" err="1"/>
              <a:t>spatial</a:t>
            </a:r>
            <a:r>
              <a:rPr lang="nl-BE" dirty="0"/>
              <a:t> </a:t>
            </a:r>
            <a:r>
              <a:rPr lang="nl-BE" dirty="0" err="1"/>
              <a:t>repellents</a:t>
            </a:r>
            <a:r>
              <a:rPr lang="nl-BE" dirty="0"/>
              <a:t>)</a:t>
            </a:r>
          </a:p>
          <a:p>
            <a:pPr lvl="1"/>
            <a:r>
              <a:rPr lang="nl-BE" dirty="0"/>
              <a:t>*Breeding site control (BTI)</a:t>
            </a:r>
            <a:r>
              <a:rPr lang="en-US" dirty="0"/>
              <a:t> (? Radius of action (150-200m)//coverage of action?)</a:t>
            </a:r>
            <a:endParaRPr lang="nl-BE" dirty="0"/>
          </a:p>
          <a:p>
            <a:pPr lvl="1"/>
            <a:r>
              <a:rPr lang="nl-BE" dirty="0"/>
              <a:t>Peri-</a:t>
            </a:r>
            <a:r>
              <a:rPr lang="nl-BE" dirty="0" err="1"/>
              <a:t>domestic</a:t>
            </a:r>
            <a:r>
              <a:rPr lang="nl-BE" dirty="0"/>
              <a:t> </a:t>
            </a:r>
            <a:r>
              <a:rPr lang="nl-BE" dirty="0" err="1"/>
              <a:t>spraying</a:t>
            </a:r>
            <a:r>
              <a:rPr lang="nl-BE" dirty="0"/>
              <a:t> (? Radius of action (150-200 m)//</a:t>
            </a:r>
            <a:r>
              <a:rPr lang="nl-BE" dirty="0" err="1"/>
              <a:t>coverage</a:t>
            </a:r>
            <a:r>
              <a:rPr lang="nl-BE" dirty="0"/>
              <a:t> of action?)</a:t>
            </a:r>
          </a:p>
          <a:p>
            <a:pPr lvl="1"/>
            <a:r>
              <a:rPr lang="nl-BE" dirty="0" err="1"/>
              <a:t>To</a:t>
            </a:r>
            <a:r>
              <a:rPr lang="nl-BE" dirty="0"/>
              <a:t> </a:t>
            </a:r>
            <a:r>
              <a:rPr lang="nl-BE" dirty="0" err="1"/>
              <a:t>consider</a:t>
            </a:r>
            <a:r>
              <a:rPr lang="nl-BE" dirty="0"/>
              <a:t>: </a:t>
            </a:r>
          </a:p>
          <a:p>
            <a:pPr lvl="2"/>
            <a:r>
              <a:rPr lang="nl-BE" dirty="0"/>
              <a:t>(</a:t>
            </a:r>
            <a:r>
              <a:rPr lang="nl-BE" dirty="0" err="1"/>
              <a:t>aspirations</a:t>
            </a:r>
            <a:r>
              <a:rPr lang="nl-BE" dirty="0"/>
              <a:t> of adult </a:t>
            </a:r>
            <a:r>
              <a:rPr lang="nl-BE" dirty="0" err="1"/>
              <a:t>mosquitoes</a:t>
            </a:r>
            <a:r>
              <a:rPr lang="nl-BE" dirty="0"/>
              <a:t> in the area </a:t>
            </a:r>
            <a:r>
              <a:rPr lang="nl-BE" dirty="0" err="1"/>
              <a:t>before</a:t>
            </a:r>
            <a:r>
              <a:rPr lang="nl-BE" dirty="0"/>
              <a:t> start </a:t>
            </a:r>
            <a:r>
              <a:rPr lang="nl-BE" dirty="0" err="1"/>
              <a:t>spraying</a:t>
            </a:r>
            <a:r>
              <a:rPr lang="nl-BE" dirty="0"/>
              <a:t>)</a:t>
            </a:r>
          </a:p>
          <a:p>
            <a:pPr lvl="2"/>
            <a:r>
              <a:rPr lang="nl-BE" dirty="0" err="1"/>
              <a:t>Revision</a:t>
            </a:r>
            <a:r>
              <a:rPr lang="nl-BE" dirty="0"/>
              <a:t> </a:t>
            </a:r>
            <a:r>
              <a:rPr lang="nl-BE" dirty="0" err="1"/>
              <a:t>for</a:t>
            </a:r>
            <a:r>
              <a:rPr lang="nl-BE" dirty="0"/>
              <a:t> </a:t>
            </a:r>
            <a:r>
              <a:rPr lang="nl-BE" dirty="0" err="1"/>
              <a:t>aedes</a:t>
            </a:r>
            <a:r>
              <a:rPr lang="nl-BE" dirty="0"/>
              <a:t> + </a:t>
            </a:r>
            <a:r>
              <a:rPr lang="nl-BE" dirty="0" err="1"/>
              <a:t>if</a:t>
            </a:r>
            <a:r>
              <a:rPr lang="nl-BE" dirty="0"/>
              <a:t> </a:t>
            </a:r>
            <a:r>
              <a:rPr lang="nl-BE" dirty="0" err="1"/>
              <a:t>positive</a:t>
            </a:r>
            <a:r>
              <a:rPr lang="nl-BE" dirty="0"/>
              <a:t>, Control (peri-</a:t>
            </a:r>
            <a:r>
              <a:rPr lang="nl-BE" dirty="0" err="1"/>
              <a:t>domestic</a:t>
            </a:r>
            <a:r>
              <a:rPr lang="nl-BE" dirty="0"/>
              <a:t> </a:t>
            </a:r>
            <a:r>
              <a:rPr lang="nl-BE" dirty="0" err="1"/>
              <a:t>spraying</a:t>
            </a:r>
            <a:r>
              <a:rPr lang="nl-BE" dirty="0"/>
              <a:t>), of </a:t>
            </a:r>
            <a:r>
              <a:rPr lang="nl-BE" dirty="0" err="1"/>
              <a:t>places</a:t>
            </a:r>
            <a:r>
              <a:rPr lang="nl-BE" dirty="0"/>
              <a:t> </a:t>
            </a:r>
            <a:r>
              <a:rPr lang="nl-BE" dirty="0" err="1"/>
              <a:t>where</a:t>
            </a:r>
            <a:r>
              <a:rPr lang="nl-BE" dirty="0"/>
              <a:t> </a:t>
            </a:r>
            <a:r>
              <a:rPr lang="nl-BE" dirty="0" err="1"/>
              <a:t>confirmed</a:t>
            </a:r>
            <a:r>
              <a:rPr lang="nl-BE" dirty="0"/>
              <a:t> case was present </a:t>
            </a:r>
            <a:r>
              <a:rPr lang="nl-BE" dirty="0" err="1"/>
              <a:t>during</a:t>
            </a:r>
            <a:r>
              <a:rPr lang="nl-BE" dirty="0"/>
              <a:t> </a:t>
            </a:r>
            <a:r>
              <a:rPr lang="nl-BE" dirty="0" err="1"/>
              <a:t>viremic</a:t>
            </a:r>
            <a:r>
              <a:rPr lang="nl-BE" dirty="0"/>
              <a:t> </a:t>
            </a:r>
            <a:r>
              <a:rPr lang="nl-BE" dirty="0" err="1"/>
              <a:t>phase</a:t>
            </a:r>
            <a:r>
              <a:rPr lang="nl-BE" dirty="0"/>
              <a:t> (7-10 </a:t>
            </a:r>
            <a:r>
              <a:rPr lang="nl-BE" dirty="0" err="1"/>
              <a:t>days</a:t>
            </a:r>
            <a:r>
              <a:rPr lang="nl-BE" dirty="0"/>
              <a:t> </a:t>
            </a:r>
            <a:r>
              <a:rPr lang="nl-BE" dirty="0" err="1"/>
              <a:t>after</a:t>
            </a:r>
            <a:r>
              <a:rPr lang="nl-BE" dirty="0"/>
              <a:t> start of </a:t>
            </a:r>
            <a:r>
              <a:rPr lang="nl-BE" dirty="0" err="1"/>
              <a:t>fever</a:t>
            </a:r>
            <a:r>
              <a:rPr lang="nl-BE" dirty="0"/>
              <a:t>)</a:t>
            </a:r>
          </a:p>
          <a:p>
            <a:pPr lvl="2"/>
            <a:r>
              <a:rPr lang="nl-BE" dirty="0"/>
              <a:t>? Scenario 1 </a:t>
            </a:r>
            <a:r>
              <a:rPr lang="nl-BE" dirty="0" err="1"/>
              <a:t>places</a:t>
            </a:r>
            <a:r>
              <a:rPr lang="nl-BE" dirty="0"/>
              <a:t>? – need </a:t>
            </a:r>
            <a:r>
              <a:rPr lang="nl-BE" dirty="0" err="1"/>
              <a:t>for</a:t>
            </a:r>
            <a:r>
              <a:rPr lang="nl-BE" dirty="0"/>
              <a:t> dashboard: real time import cases (PCR + ? </a:t>
            </a:r>
            <a:r>
              <a:rPr lang="nl-BE" dirty="0" err="1"/>
              <a:t>IgM</a:t>
            </a:r>
            <a:r>
              <a:rPr lang="nl-BE" dirty="0"/>
              <a:t> +?); Aedes real time + last </a:t>
            </a:r>
            <a:r>
              <a:rPr lang="nl-BE" dirty="0" err="1"/>
              <a:t>year</a:t>
            </a:r>
            <a:endParaRPr lang="nl-BE" dirty="0"/>
          </a:p>
          <a:p>
            <a:pPr marL="0" indent="0">
              <a:buNone/>
            </a:pPr>
            <a:endParaRPr lang="nl-BE" dirty="0"/>
          </a:p>
          <a:p>
            <a:r>
              <a:rPr lang="nl-BE" dirty="0" err="1"/>
              <a:t>Pro-active</a:t>
            </a:r>
            <a:r>
              <a:rPr lang="nl-BE" dirty="0"/>
              <a:t> control in scenario 2 </a:t>
            </a:r>
            <a:r>
              <a:rPr lang="nl-BE" dirty="0" err="1"/>
              <a:t>areas</a:t>
            </a:r>
            <a:endParaRPr lang="nl-BE" dirty="0"/>
          </a:p>
          <a:p>
            <a:pPr marL="0" indent="0">
              <a:buNone/>
            </a:pPr>
            <a:endParaRPr lang="nl-BE" dirty="0"/>
          </a:p>
          <a:p>
            <a:pPr marL="0" indent="0">
              <a:buNone/>
            </a:pPr>
            <a:r>
              <a:rPr lang="nl-BE" i="1" dirty="0"/>
              <a:t>*=</a:t>
            </a:r>
            <a:r>
              <a:rPr lang="nl-BE" i="1" dirty="0" err="1"/>
              <a:t>minimal</a:t>
            </a:r>
            <a:r>
              <a:rPr lang="nl-BE" i="1" dirty="0"/>
              <a:t> actions</a:t>
            </a:r>
          </a:p>
        </p:txBody>
      </p:sp>
    </p:spTree>
    <p:extLst>
      <p:ext uri="{BB962C8B-B14F-4D97-AF65-F5344CB8AC3E}">
        <p14:creationId xmlns:p14="http://schemas.microsoft.com/office/powerpoint/2010/main" val="2315907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8BD976-A77B-A7F8-20F4-C38C3793AE48}"/>
              </a:ext>
            </a:extLst>
          </p:cNvPr>
          <p:cNvSpPr>
            <a:spLocks noGrp="1"/>
          </p:cNvSpPr>
          <p:nvPr>
            <p:ph type="title"/>
          </p:nvPr>
        </p:nvSpPr>
        <p:spPr>
          <a:xfrm>
            <a:off x="780000" y="323331"/>
            <a:ext cx="10620000" cy="864000"/>
          </a:xfrm>
        </p:spPr>
        <p:txBody>
          <a:bodyPr>
            <a:normAutofit fontScale="90000"/>
          </a:bodyPr>
          <a:lstStyle/>
          <a:p>
            <a:r>
              <a:rPr lang="nl-BE" b="0" dirty="0">
                <a:solidFill>
                  <a:srgbClr val="1C1A15"/>
                </a:solidFill>
                <a:latin typeface="Calibri" panose="020F0502020204030204" pitchFamily="34" charset="0"/>
              </a:rPr>
              <a:t>Voorbereidend advies – </a:t>
            </a:r>
            <a:r>
              <a:rPr lang="nl-BE" b="0" dirty="0" err="1">
                <a:solidFill>
                  <a:srgbClr val="FF0000"/>
                </a:solidFill>
                <a:latin typeface="Calibri" panose="020F0502020204030204" pitchFamily="34" charset="0"/>
              </a:rPr>
              <a:t>how</a:t>
            </a:r>
            <a:r>
              <a:rPr lang="nl-BE" b="0" dirty="0">
                <a:solidFill>
                  <a:srgbClr val="FF0000"/>
                </a:solidFill>
                <a:latin typeface="Calibri" panose="020F0502020204030204" pitchFamily="34" charset="0"/>
              </a:rPr>
              <a:t> </a:t>
            </a:r>
            <a:r>
              <a:rPr lang="nl-BE" b="0" dirty="0" err="1">
                <a:solidFill>
                  <a:srgbClr val="FF0000"/>
                </a:solidFill>
                <a:latin typeface="Calibri" panose="020F0502020204030204" pitchFamily="34" charset="0"/>
              </a:rPr>
              <a:t>to</a:t>
            </a:r>
            <a:r>
              <a:rPr lang="nl-BE" b="0" dirty="0">
                <a:solidFill>
                  <a:srgbClr val="FF0000"/>
                </a:solidFill>
                <a:latin typeface="Calibri" panose="020F0502020204030204" pitchFamily="34" charset="0"/>
              </a:rPr>
              <a:t> </a:t>
            </a:r>
            <a:r>
              <a:rPr lang="nl-BE" b="0" dirty="0" err="1">
                <a:solidFill>
                  <a:srgbClr val="FF0000"/>
                </a:solidFill>
                <a:latin typeface="Calibri" panose="020F0502020204030204" pitchFamily="34" charset="0"/>
              </a:rPr>
              <a:t>avoid</a:t>
            </a:r>
            <a:r>
              <a:rPr lang="nl-BE" b="0" dirty="0">
                <a:solidFill>
                  <a:srgbClr val="FF0000"/>
                </a:solidFill>
                <a:latin typeface="Calibri" panose="020F0502020204030204" pitchFamily="34" charset="0"/>
              </a:rPr>
              <a:t>/limit </a:t>
            </a:r>
            <a:r>
              <a:rPr lang="nl-BE" b="0" dirty="0" err="1">
                <a:solidFill>
                  <a:srgbClr val="FF0000"/>
                </a:solidFill>
                <a:latin typeface="Calibri" panose="020F0502020204030204" pitchFamily="34" charset="0"/>
              </a:rPr>
              <a:t>arbovirus</a:t>
            </a:r>
            <a:r>
              <a:rPr lang="nl-BE" b="0" dirty="0">
                <a:solidFill>
                  <a:srgbClr val="FF0000"/>
                </a:solidFill>
                <a:latin typeface="Calibri" panose="020F0502020204030204" pitchFamily="34" charset="0"/>
              </a:rPr>
              <a:t> transmission</a:t>
            </a:r>
            <a:endParaRPr lang="nl-BE" dirty="0">
              <a:solidFill>
                <a:srgbClr val="FF0000"/>
              </a:solidFill>
            </a:endParaRPr>
          </a:p>
        </p:txBody>
      </p:sp>
      <p:sp>
        <p:nvSpPr>
          <p:cNvPr id="5" name="Content Placeholder 4">
            <a:extLst>
              <a:ext uri="{FF2B5EF4-FFF2-40B4-BE49-F238E27FC236}">
                <a16:creationId xmlns:a16="http://schemas.microsoft.com/office/drawing/2014/main" id="{1044DD4E-1F57-88FD-98DC-E65A748A49D8}"/>
              </a:ext>
            </a:extLst>
          </p:cNvPr>
          <p:cNvSpPr>
            <a:spLocks noGrp="1"/>
          </p:cNvSpPr>
          <p:nvPr>
            <p:ph idx="1"/>
          </p:nvPr>
        </p:nvSpPr>
        <p:spPr>
          <a:xfrm>
            <a:off x="792000" y="893135"/>
            <a:ext cx="11020772" cy="5465135"/>
          </a:xfrm>
        </p:spPr>
        <p:txBody>
          <a:bodyPr>
            <a:normAutofit fontScale="92500" lnSpcReduction="10000"/>
          </a:bodyPr>
          <a:lstStyle/>
          <a:p>
            <a:pPr marL="0" indent="0" algn="l">
              <a:buNone/>
            </a:pPr>
            <a:r>
              <a:rPr lang="nl-BE" sz="1800" b="0" i="0" u="none" strike="noStrike" baseline="0" dirty="0">
                <a:solidFill>
                  <a:srgbClr val="1C1A15"/>
                </a:solidFill>
                <a:latin typeface="Calibri" panose="020F0502020204030204" pitchFamily="34" charset="0"/>
              </a:rPr>
              <a:t>1- Voorstel tot </a:t>
            </a:r>
            <a:r>
              <a:rPr lang="nl-BE" sz="1800" b="1" i="0" u="none" strike="noStrike" baseline="0" dirty="0">
                <a:solidFill>
                  <a:srgbClr val="1C1A15"/>
                </a:solidFill>
                <a:latin typeface="Calibri-Bold"/>
              </a:rPr>
              <a:t>acties voor bestrijding/controle van tijgermuggen </a:t>
            </a:r>
            <a:r>
              <a:rPr lang="nl-BE" sz="1800" b="0" i="0" u="none" strike="noStrike" baseline="0" dirty="0">
                <a:solidFill>
                  <a:srgbClr val="1C1A15"/>
                </a:solidFill>
                <a:latin typeface="Calibri" panose="020F0502020204030204" pitchFamily="34" charset="0"/>
              </a:rPr>
              <a:t>in de Belgische context om (potentiële) transmissie te voorkomen:</a:t>
            </a:r>
          </a:p>
          <a:p>
            <a:pPr marL="342900" indent="-342900" algn="l">
              <a:buFont typeface="+mj-lt"/>
              <a:buAutoNum type="alphaLcParenR"/>
            </a:pPr>
            <a:r>
              <a:rPr lang="nl-BE" sz="1800" b="0" i="0" u="none" strike="noStrike" baseline="0" dirty="0">
                <a:solidFill>
                  <a:srgbClr val="1C1A15"/>
                </a:solidFill>
                <a:latin typeface="Calibri" panose="020F0502020204030204" pitchFamily="34" charset="0"/>
              </a:rPr>
              <a:t>Wetenschappelijke literatuurstudie en consultaties van de verantwoordelijken in de buurlanden omtrent bestrijdingsmethodes (muggenreductie/reductie mug-menscontact), hun efficiëntie en de gezondheidswinst (t.o.v. de kostprijs en de kost voor de omgeving) indien deze informatie voorhanden is.</a:t>
            </a:r>
          </a:p>
          <a:p>
            <a:pPr marL="342900" indent="-342900" algn="l">
              <a:buFont typeface="+mj-lt"/>
              <a:buAutoNum type="alphaLcParenR"/>
            </a:pPr>
            <a:r>
              <a:rPr lang="nl-BE" sz="1800" b="0" i="0" u="none" strike="noStrike" baseline="0" dirty="0">
                <a:solidFill>
                  <a:srgbClr val="1C1A15"/>
                </a:solidFill>
                <a:latin typeface="Calibri" panose="020F0502020204030204" pitchFamily="34" charset="0"/>
              </a:rPr>
              <a:t>Opstellen van een voorstel tot specifieke bestrijdingsacties (in tijd en ruimte) van de </a:t>
            </a:r>
            <a:r>
              <a:rPr lang="nl-BE" sz="1800" b="0" i="0" u="none" strike="noStrike" baseline="0" dirty="0" err="1">
                <a:solidFill>
                  <a:srgbClr val="1C1A15"/>
                </a:solidFill>
                <a:latin typeface="Calibri" panose="020F0502020204030204" pitchFamily="34" charset="0"/>
              </a:rPr>
              <a:t>tijgermug</a:t>
            </a:r>
            <a:r>
              <a:rPr lang="nl-BE" sz="1800" b="0" i="0" u="none" strike="noStrike" baseline="0" dirty="0">
                <a:solidFill>
                  <a:srgbClr val="1C1A15"/>
                </a:solidFill>
                <a:latin typeface="Calibri" panose="020F0502020204030204" pitchFamily="34" charset="0"/>
              </a:rPr>
              <a:t> in functie van de verschillende scenario’s met het oog op het onmiddellijk voorkomen van </a:t>
            </a:r>
            <a:r>
              <a:rPr lang="nl-BE" sz="1800" b="0" i="0" u="none" strike="noStrike" baseline="0" dirty="0" err="1">
                <a:solidFill>
                  <a:srgbClr val="1C1A15"/>
                </a:solidFill>
                <a:latin typeface="Calibri" panose="020F0502020204030204" pitchFamily="34" charset="0"/>
              </a:rPr>
              <a:t>arbovirus</a:t>
            </a:r>
            <a:r>
              <a:rPr lang="nl-BE" sz="1800" b="0" i="0" u="none" strike="noStrike" baseline="0" dirty="0">
                <a:solidFill>
                  <a:srgbClr val="1C1A15"/>
                </a:solidFill>
                <a:latin typeface="Calibri" panose="020F0502020204030204" pitchFamily="34" charset="0"/>
              </a:rPr>
              <a:t>-transmissie in geval van importgeval (Scenario 2* (+ importgeval) en Scenario 3 (+ importgeval) of autochtone gevallen (Scenario 4 en 5)</a:t>
            </a:r>
          </a:p>
          <a:p>
            <a:pPr marL="0" indent="0" algn="l">
              <a:buNone/>
            </a:pPr>
            <a:r>
              <a:rPr lang="nl-BE" sz="1800" b="0" i="0" u="none" strike="noStrike" baseline="0" dirty="0">
                <a:solidFill>
                  <a:srgbClr val="1C1A15"/>
                </a:solidFill>
                <a:latin typeface="Calibri" panose="020F0502020204030204" pitchFamily="34" charset="0"/>
              </a:rPr>
              <a:t>2- Voorstel tot maatregelen </a:t>
            </a:r>
            <a:r>
              <a:rPr lang="nl-BE" sz="1800" b="1" i="0" u="none" strike="noStrike" baseline="0" dirty="0">
                <a:solidFill>
                  <a:srgbClr val="1C1A15"/>
                </a:solidFill>
                <a:latin typeface="Calibri-Bold"/>
              </a:rPr>
              <a:t>m.b.t. een geïntegreerde aanpak (detectie- en beschermingsmaatregelen), ter preventie van transmissie </a:t>
            </a:r>
            <a:r>
              <a:rPr lang="nl-BE" sz="1800" b="0" i="0" u="none" strike="noStrike" baseline="0" dirty="0">
                <a:solidFill>
                  <a:srgbClr val="1C1A15"/>
                </a:solidFill>
                <a:latin typeface="Calibri" panose="020F0502020204030204" pitchFamily="34" charset="0"/>
              </a:rPr>
              <a:t>vanuit een </a:t>
            </a:r>
            <a:r>
              <a:rPr lang="nl-BE" sz="1800" b="1" i="0" u="none" strike="noStrike" baseline="0" dirty="0" err="1">
                <a:solidFill>
                  <a:srgbClr val="1C1A15"/>
                </a:solidFill>
                <a:latin typeface="Calibri-Bold"/>
              </a:rPr>
              <a:t>arbovirusinfectie</a:t>
            </a:r>
            <a:r>
              <a:rPr lang="nl-BE" sz="1800" b="1" i="0" u="none" strike="noStrike" baseline="0" dirty="0">
                <a:solidFill>
                  <a:srgbClr val="1C1A15"/>
                </a:solidFill>
                <a:latin typeface="Calibri-Bold"/>
              </a:rPr>
              <a:t> </a:t>
            </a:r>
            <a:r>
              <a:rPr lang="nl-BE" sz="1800" b="0" i="0" u="none" strike="noStrike" baseline="0" dirty="0">
                <a:solidFill>
                  <a:srgbClr val="1C1A15"/>
                </a:solidFill>
                <a:latin typeface="Calibri" panose="020F0502020204030204" pitchFamily="34" charset="0"/>
              </a:rPr>
              <a:t>bij een teruggekeerde reiziger (dengue, (</a:t>
            </a:r>
            <a:r>
              <a:rPr lang="nl-BE" sz="1800" b="0" i="0" u="none" strike="noStrike" baseline="0" dirty="0" err="1">
                <a:solidFill>
                  <a:srgbClr val="1C1A15"/>
                </a:solidFill>
                <a:latin typeface="Calibri" panose="020F0502020204030204" pitchFamily="34" charset="0"/>
              </a:rPr>
              <a:t>Zika</a:t>
            </a:r>
            <a:r>
              <a:rPr lang="nl-BE" sz="1800" b="0" i="0" u="none" strike="noStrike" baseline="0" dirty="0">
                <a:solidFill>
                  <a:srgbClr val="1C1A15"/>
                </a:solidFill>
                <a:latin typeface="Calibri" panose="020F0502020204030204" pitchFamily="34" charset="0"/>
              </a:rPr>
              <a:t>, </a:t>
            </a:r>
            <a:r>
              <a:rPr lang="nl-BE" sz="1800" b="0" i="0" u="none" strike="noStrike" baseline="0" dirty="0" err="1">
                <a:solidFill>
                  <a:srgbClr val="1C1A15"/>
                </a:solidFill>
                <a:latin typeface="Calibri" panose="020F0502020204030204" pitchFamily="34" charset="0"/>
              </a:rPr>
              <a:t>chikungunya</a:t>
            </a:r>
            <a:r>
              <a:rPr lang="nl-BE" sz="1800" b="0" i="0" u="none" strike="noStrike" baseline="0" dirty="0">
                <a:solidFill>
                  <a:srgbClr val="1C1A15"/>
                </a:solidFill>
                <a:latin typeface="Calibri" panose="020F0502020204030204" pitchFamily="34" charset="0"/>
              </a:rPr>
              <a:t>)) om te voorkomen dat de ziekte zich verspreidt binnen een regio bij scenario 2* (+ importgeval), scenario’s 3 (+ importgeval), en bij uitbreiding scenario 4 of 5:</a:t>
            </a:r>
          </a:p>
          <a:p>
            <a:pPr marL="342900" indent="-342900" algn="l">
              <a:buFont typeface="+mj-lt"/>
              <a:buAutoNum type="alphaLcParenR"/>
            </a:pPr>
            <a:r>
              <a:rPr lang="nl-BE" sz="1800" b="0" i="0" u="none" strike="noStrike" baseline="0" dirty="0">
                <a:solidFill>
                  <a:srgbClr val="1C1A15"/>
                </a:solidFill>
                <a:latin typeface="Calibri" panose="020F0502020204030204" pitchFamily="34" charset="0"/>
              </a:rPr>
              <a:t>Wetenschappelijke literatuurstudie en consultaties van de verantwoordelijken in de buurlanden omtrent geïntegreerde aanpak, hun geschatte effectiviteit op vlak van transmissiepreventie en de indien de informatie aanwezig is, de gezondheidswinst (t.o.v. de haalbaarheid).</a:t>
            </a:r>
          </a:p>
          <a:p>
            <a:pPr marL="342900" indent="-342900" algn="l">
              <a:buFont typeface="+mj-lt"/>
              <a:buAutoNum type="alphaLcParenR"/>
            </a:pPr>
            <a:r>
              <a:rPr lang="nl-BE" sz="1800" dirty="0">
                <a:solidFill>
                  <a:srgbClr val="1C1A15"/>
                </a:solidFill>
                <a:latin typeface="Calibri" panose="020F0502020204030204" pitchFamily="34" charset="0"/>
              </a:rPr>
              <a:t>O</a:t>
            </a:r>
            <a:r>
              <a:rPr lang="nl-BE" sz="1800" b="0" i="0" u="none" strike="noStrike" baseline="0" dirty="0">
                <a:solidFill>
                  <a:srgbClr val="1C1A15"/>
                </a:solidFill>
                <a:latin typeface="Calibri" panose="020F0502020204030204" pitchFamily="34" charset="0"/>
              </a:rPr>
              <a:t>pstellen van een voorstel tot specifieke </a:t>
            </a:r>
            <a:r>
              <a:rPr lang="nl-BE" sz="1800" b="1" i="0" u="none" strike="noStrike" baseline="0" dirty="0">
                <a:solidFill>
                  <a:srgbClr val="1C1A15"/>
                </a:solidFill>
                <a:latin typeface="Calibri-Bold"/>
              </a:rPr>
              <a:t>geïntegreerde aanpak (detectie- en beschermingsmaatregelen) en stappenplan </a:t>
            </a:r>
            <a:r>
              <a:rPr lang="nl-BE" sz="1800" b="0" i="0" u="none" strike="noStrike" baseline="0" dirty="0">
                <a:solidFill>
                  <a:srgbClr val="1C1A15"/>
                </a:solidFill>
                <a:latin typeface="Calibri" panose="020F0502020204030204" pitchFamily="34" charset="0"/>
              </a:rPr>
              <a:t>om verspreiding vanuit een (potentieel) </a:t>
            </a:r>
            <a:r>
              <a:rPr lang="nl-BE" sz="1800" b="1" i="0" u="none" strike="noStrike" baseline="0" dirty="0">
                <a:solidFill>
                  <a:srgbClr val="1C1A15"/>
                </a:solidFill>
                <a:latin typeface="Calibri-Bold"/>
              </a:rPr>
              <a:t>geïmporteerd geval </a:t>
            </a:r>
            <a:r>
              <a:rPr lang="nl-BE" sz="1800" b="0" i="0" u="none" strike="noStrike" baseline="0" dirty="0">
                <a:solidFill>
                  <a:srgbClr val="1C1A15"/>
                </a:solidFill>
                <a:latin typeface="Calibri" panose="020F0502020204030204" pitchFamily="34" charset="0"/>
              </a:rPr>
              <a:t>te voorkomen in geval van een scenario 2* (+ importgeval) en scenario 3 (+ importgeval). Met verschillende niveaus: acties zorgverleners en andere stakeholders </a:t>
            </a:r>
            <a:r>
              <a:rPr lang="nl-BE" sz="1800" b="0" i="0" u="none" strike="noStrike" baseline="0" dirty="0" err="1">
                <a:solidFill>
                  <a:srgbClr val="1C1A15"/>
                </a:solidFill>
                <a:latin typeface="Calibri" panose="020F0502020204030204" pitchFamily="34" charset="0"/>
              </a:rPr>
              <a:t>mbt</a:t>
            </a:r>
            <a:r>
              <a:rPr lang="nl-BE" sz="1800" b="0" i="0" u="none" strike="noStrike" baseline="0" dirty="0">
                <a:solidFill>
                  <a:srgbClr val="1C1A15"/>
                </a:solidFill>
                <a:latin typeface="Calibri" panose="020F0502020204030204" pitchFamily="34" charset="0"/>
              </a:rPr>
              <a:t>: terugkerende reizigers uit hoog endemische gebieden, mogelijk importgeval, bevestigd importgeval, omwonenden bevestigd geval, in een plaats waar tijgermuggen gevonden werden (met risico op introductie virus, als proxy voor asymptomatisch geval).</a:t>
            </a:r>
          </a:p>
          <a:p>
            <a:pPr marL="342900" indent="-342900" algn="l">
              <a:buFont typeface="+mj-lt"/>
              <a:buAutoNum type="alphaLcParenR"/>
            </a:pPr>
            <a:r>
              <a:rPr lang="nl-BE" sz="1800" b="0" i="0" u="none" strike="noStrike" baseline="0" dirty="0">
                <a:solidFill>
                  <a:srgbClr val="1C1A15"/>
                </a:solidFill>
                <a:latin typeface="Calibri" panose="020F0502020204030204" pitchFamily="34" charset="0"/>
              </a:rPr>
              <a:t>Opstellen van een voorstel tot specifieke </a:t>
            </a:r>
            <a:r>
              <a:rPr lang="nl-BE" sz="1800" b="1" i="0" u="none" strike="noStrike" baseline="0" dirty="0">
                <a:solidFill>
                  <a:srgbClr val="1C1A15"/>
                </a:solidFill>
                <a:latin typeface="Calibri-Bold"/>
              </a:rPr>
              <a:t>preventiemaatregelen </a:t>
            </a:r>
            <a:r>
              <a:rPr lang="nl-BE" sz="1800" b="0" i="0" u="none" strike="noStrike" baseline="0" dirty="0">
                <a:solidFill>
                  <a:srgbClr val="1C1A15"/>
                </a:solidFill>
                <a:latin typeface="Calibri" panose="020F0502020204030204" pitchFamily="34" charset="0"/>
              </a:rPr>
              <a:t>om verspreiding vanuit een (potentieel) </a:t>
            </a:r>
            <a:r>
              <a:rPr lang="nl-BE" sz="1800" b="1" i="0" u="none" strike="noStrike" baseline="0" dirty="0">
                <a:solidFill>
                  <a:srgbClr val="1C1A15"/>
                </a:solidFill>
                <a:latin typeface="Calibri-Bold"/>
              </a:rPr>
              <a:t>autochtoon geval </a:t>
            </a:r>
            <a:r>
              <a:rPr lang="nl-BE" sz="1800" b="0" i="0" u="none" strike="noStrike" baseline="0" dirty="0">
                <a:solidFill>
                  <a:srgbClr val="1C1A15"/>
                </a:solidFill>
                <a:latin typeface="Calibri" panose="020F0502020204030204" pitchFamily="34" charset="0"/>
              </a:rPr>
              <a:t>te voorkomen in geval van een Scenario 4 en 5 en dit op verschillende niveaus (mogelijk autochtoon geval, bevestigd autochtoon geval, omwonenden bevestigd geval).</a:t>
            </a:r>
            <a:endParaRPr lang="nl-BE" dirty="0"/>
          </a:p>
        </p:txBody>
      </p:sp>
    </p:spTree>
    <p:extLst>
      <p:ext uri="{BB962C8B-B14F-4D97-AF65-F5344CB8AC3E}">
        <p14:creationId xmlns:p14="http://schemas.microsoft.com/office/powerpoint/2010/main" val="814915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D39847-FB69-6F89-E259-003203ED1BF4}"/>
              </a:ext>
            </a:extLst>
          </p:cNvPr>
          <p:cNvSpPr>
            <a:spLocks noGrp="1"/>
          </p:cNvSpPr>
          <p:nvPr>
            <p:ph type="title"/>
          </p:nvPr>
        </p:nvSpPr>
        <p:spPr/>
        <p:txBody>
          <a:bodyPr/>
          <a:lstStyle/>
          <a:p>
            <a:r>
              <a:rPr lang="nl-BE" dirty="0" err="1"/>
              <a:t>Locally</a:t>
            </a:r>
            <a:r>
              <a:rPr lang="nl-BE" dirty="0"/>
              <a:t> </a:t>
            </a:r>
            <a:r>
              <a:rPr lang="nl-BE" dirty="0" err="1"/>
              <a:t>acquired</a:t>
            </a:r>
            <a:r>
              <a:rPr lang="nl-BE" dirty="0"/>
              <a:t> cases Europe in past 10 </a:t>
            </a:r>
            <a:r>
              <a:rPr lang="nl-BE" dirty="0" err="1"/>
              <a:t>years</a:t>
            </a:r>
            <a:r>
              <a:rPr lang="nl-BE" dirty="0"/>
              <a:t> (scenario 4)</a:t>
            </a:r>
          </a:p>
        </p:txBody>
      </p:sp>
      <p:pic>
        <p:nvPicPr>
          <p:cNvPr id="6" name="Content Placeholder 5">
            <a:extLst>
              <a:ext uri="{FF2B5EF4-FFF2-40B4-BE49-F238E27FC236}">
                <a16:creationId xmlns:a16="http://schemas.microsoft.com/office/drawing/2014/main" id="{F5A20B98-B043-1B7E-2A58-D79F7AC3A000}"/>
              </a:ext>
            </a:extLst>
          </p:cNvPr>
          <p:cNvPicPr>
            <a:picLocks noGrp="1" noChangeAspect="1"/>
          </p:cNvPicPr>
          <p:nvPr>
            <p:ph idx="1"/>
          </p:nvPr>
        </p:nvPicPr>
        <p:blipFill>
          <a:blip r:embed="rId2"/>
          <a:stretch>
            <a:fillRect/>
          </a:stretch>
        </p:blipFill>
        <p:spPr>
          <a:xfrm>
            <a:off x="1919234" y="1386673"/>
            <a:ext cx="7724387" cy="5457279"/>
          </a:xfrm>
          <a:prstGeom prst="rect">
            <a:avLst/>
          </a:prstGeom>
        </p:spPr>
      </p:pic>
    </p:spTree>
    <p:extLst>
      <p:ext uri="{BB962C8B-B14F-4D97-AF65-F5344CB8AC3E}">
        <p14:creationId xmlns:p14="http://schemas.microsoft.com/office/powerpoint/2010/main" val="3575524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903" y="315130"/>
            <a:ext cx="8954900" cy="864096"/>
          </a:xfrm>
        </p:spPr>
        <p:txBody>
          <a:bodyPr>
            <a:normAutofit fontScale="90000"/>
          </a:bodyPr>
          <a:lstStyle/>
          <a:p>
            <a:r>
              <a:rPr lang="en-US" sz="3600" b="1" dirty="0"/>
              <a:t>Design prevention and/or control strategy to avoid/limit arbovirus transmission</a:t>
            </a:r>
          </a:p>
        </p:txBody>
      </p:sp>
      <p:sp>
        <p:nvSpPr>
          <p:cNvPr id="3" name="Content Placeholder 2"/>
          <p:cNvSpPr>
            <a:spLocks noGrp="1"/>
          </p:cNvSpPr>
          <p:nvPr>
            <p:ph idx="1"/>
          </p:nvPr>
        </p:nvSpPr>
        <p:spPr>
          <a:xfrm>
            <a:off x="532563" y="1547446"/>
            <a:ext cx="11445071" cy="4392554"/>
          </a:xfrm>
        </p:spPr>
        <p:txBody>
          <a:bodyPr>
            <a:normAutofit/>
          </a:bodyPr>
          <a:lstStyle/>
          <a:p>
            <a:pPr marL="0" indent="0">
              <a:buNone/>
            </a:pPr>
            <a:r>
              <a:rPr lang="en-US" sz="3200" b="1" dirty="0">
                <a:solidFill>
                  <a:srgbClr val="FF0000"/>
                </a:solidFill>
              </a:rPr>
              <a:t>What</a:t>
            </a:r>
            <a:r>
              <a:rPr lang="en-US" sz="3200" b="1" dirty="0"/>
              <a:t> to do? </a:t>
            </a:r>
          </a:p>
          <a:p>
            <a:pPr lvl="1">
              <a:buFont typeface="Wingdings" panose="05000000000000000000" pitchFamily="2" charset="2"/>
              <a:buChar char="Ø"/>
            </a:pPr>
            <a:r>
              <a:rPr lang="en-US" sz="3000" i="1" dirty="0"/>
              <a:t>Aedes</a:t>
            </a:r>
            <a:r>
              <a:rPr lang="en-US" sz="3000" dirty="0"/>
              <a:t>-density control (targeting larvae)</a:t>
            </a:r>
          </a:p>
          <a:p>
            <a:pPr lvl="1">
              <a:buFont typeface="Wingdings" panose="05000000000000000000" pitchFamily="2" charset="2"/>
              <a:buChar char="Ø"/>
            </a:pPr>
            <a:r>
              <a:rPr lang="en-US" sz="3000" i="1" dirty="0"/>
              <a:t>Aedes</a:t>
            </a:r>
            <a:r>
              <a:rPr lang="en-US" sz="3000" dirty="0"/>
              <a:t>-longevity control (targeting ‘infected’ adult mosquitoes)</a:t>
            </a:r>
          </a:p>
          <a:p>
            <a:pPr lvl="1">
              <a:buFont typeface="Wingdings" panose="05000000000000000000" pitchFamily="2" charset="2"/>
              <a:buChar char="Ø"/>
            </a:pPr>
            <a:r>
              <a:rPr lang="en-US" sz="3000" dirty="0"/>
              <a:t>Human-vector contact control</a:t>
            </a:r>
          </a:p>
          <a:p>
            <a:pPr lvl="2">
              <a:buFont typeface="Wingdings" panose="05000000000000000000" pitchFamily="2" charset="2"/>
              <a:buChar char="Ø"/>
            </a:pPr>
            <a:r>
              <a:rPr lang="en-US" sz="2800" dirty="0"/>
              <a:t>Of ‘cases’ (to avoid transmission of virus to an introduced/established </a:t>
            </a:r>
            <a:r>
              <a:rPr lang="en-US" sz="2800" i="1" dirty="0"/>
              <a:t>Aedes albopictus </a:t>
            </a:r>
            <a:r>
              <a:rPr lang="en-US" sz="2800" dirty="0"/>
              <a:t>mosquito)</a:t>
            </a:r>
          </a:p>
          <a:p>
            <a:pPr lvl="2">
              <a:buFont typeface="Wingdings" panose="05000000000000000000" pitchFamily="2" charset="2"/>
              <a:buChar char="Ø"/>
            </a:pPr>
            <a:r>
              <a:rPr lang="en-US" sz="2800" dirty="0"/>
              <a:t>Of ‘all’ (to avoid that an infected mosquito bites a non infected person)</a:t>
            </a:r>
          </a:p>
          <a:p>
            <a:pPr lvl="1">
              <a:buFont typeface="Wingdings" panose="05000000000000000000" pitchFamily="2" charset="2"/>
              <a:buChar char="Ø"/>
            </a:pPr>
            <a:r>
              <a:rPr lang="en-US" sz="3000" dirty="0"/>
              <a:t>Control/decrease import arbovirus-cases (&gt; dengue) </a:t>
            </a:r>
          </a:p>
          <a:p>
            <a:endParaRPr lang="en-US" sz="3200" dirty="0"/>
          </a:p>
          <a:p>
            <a:pPr marL="0" indent="0">
              <a:buNone/>
            </a:pPr>
            <a:endParaRPr lang="en-US" sz="3200" dirty="0"/>
          </a:p>
          <a:p>
            <a:endParaRPr lang="en-US" sz="3200" dirty="0"/>
          </a:p>
          <a:p>
            <a:endParaRPr lang="en-US" sz="3200" dirty="0"/>
          </a:p>
        </p:txBody>
      </p:sp>
    </p:spTree>
    <p:extLst>
      <p:ext uri="{BB962C8B-B14F-4D97-AF65-F5344CB8AC3E}">
        <p14:creationId xmlns:p14="http://schemas.microsoft.com/office/powerpoint/2010/main" val="11873154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AC73A-9259-323B-3C01-49BA2BA5F64B}"/>
              </a:ext>
            </a:extLst>
          </p:cNvPr>
          <p:cNvSpPr>
            <a:spLocks noGrp="1"/>
          </p:cNvSpPr>
          <p:nvPr>
            <p:ph type="title"/>
          </p:nvPr>
        </p:nvSpPr>
        <p:spPr>
          <a:xfrm>
            <a:off x="129806" y="180354"/>
            <a:ext cx="2937244" cy="1840230"/>
          </a:xfrm>
        </p:spPr>
        <p:txBody>
          <a:bodyPr>
            <a:normAutofit/>
          </a:bodyPr>
          <a:lstStyle/>
          <a:p>
            <a:r>
              <a:rPr lang="en-GB" dirty="0"/>
              <a:t>Framework to summarize EU country plans </a:t>
            </a:r>
            <a:endParaRPr lang="nl-BE" dirty="0"/>
          </a:p>
        </p:txBody>
      </p:sp>
      <p:sp>
        <p:nvSpPr>
          <p:cNvPr id="4" name="Slide Number Placeholder 3">
            <a:extLst>
              <a:ext uri="{FF2B5EF4-FFF2-40B4-BE49-F238E27FC236}">
                <a16:creationId xmlns:a16="http://schemas.microsoft.com/office/drawing/2014/main" id="{C29CF0B5-96BB-96CD-BAFF-6506A31C6D8F}"/>
              </a:ext>
            </a:extLst>
          </p:cNvPr>
          <p:cNvSpPr>
            <a:spLocks noGrp="1"/>
          </p:cNvSpPr>
          <p:nvPr>
            <p:ph type="sldNum" sz="quarter" idx="12"/>
          </p:nvPr>
        </p:nvSpPr>
        <p:spPr/>
        <p:txBody>
          <a:bodyPr/>
          <a:lstStyle/>
          <a:p>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fld id="{6463EEDF-10F6-4695-AFD0-CE5FB7514CF2}" type="slidenum">
              <a:rPr kumimoji="0" lang="en-US" sz="1900" b="0" i="0" u="none" strike="noStrike" kern="1200" cap="none" spc="0" normalizeH="0" baseline="0" noProof="0" smtClean="0">
                <a:ln>
                  <a:noFill/>
                </a:ln>
                <a:solidFill>
                  <a:prstClr val="white"/>
                </a:solidFill>
                <a:effectLst/>
                <a:uLnTx/>
                <a:uFillTx/>
                <a:latin typeface="Calibri" panose="020F0502020204030204" pitchFamily="34" charset="0"/>
                <a:ea typeface="+mn-ea"/>
                <a:cs typeface="+mn-cs"/>
              </a:rPr>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t>22</a:t>
            </a:fld>
            <a:endPar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6" name="Content Placeholder 5">
            <a:extLst>
              <a:ext uri="{FF2B5EF4-FFF2-40B4-BE49-F238E27FC236}">
                <a16:creationId xmlns:a16="http://schemas.microsoft.com/office/drawing/2014/main" id="{78557BD2-AE9A-189C-C27A-0D67716AB4FD}"/>
              </a:ext>
            </a:extLst>
          </p:cNvPr>
          <p:cNvPicPr>
            <a:picLocks noGrp="1" noChangeAspect="1"/>
          </p:cNvPicPr>
          <p:nvPr>
            <p:ph idx="1"/>
          </p:nvPr>
        </p:nvPicPr>
        <p:blipFill>
          <a:blip r:embed="rId2"/>
          <a:stretch>
            <a:fillRect/>
          </a:stretch>
        </p:blipFill>
        <p:spPr>
          <a:xfrm>
            <a:off x="3067050" y="41175"/>
            <a:ext cx="9124950" cy="6600825"/>
          </a:xfrm>
          <a:prstGeom prst="rect">
            <a:avLst/>
          </a:prstGeom>
        </p:spPr>
      </p:pic>
      <p:sp>
        <p:nvSpPr>
          <p:cNvPr id="3" name="TextBox 2">
            <a:extLst>
              <a:ext uri="{FF2B5EF4-FFF2-40B4-BE49-F238E27FC236}">
                <a16:creationId xmlns:a16="http://schemas.microsoft.com/office/drawing/2014/main" id="{783EE55B-5A84-090A-7736-9249AD9CDD5A}"/>
              </a:ext>
            </a:extLst>
          </p:cNvPr>
          <p:cNvSpPr txBox="1"/>
          <p:nvPr/>
        </p:nvSpPr>
        <p:spPr>
          <a:xfrm>
            <a:off x="510363" y="5816010"/>
            <a:ext cx="1597104" cy="369332"/>
          </a:xfrm>
          <a:prstGeom prst="rect">
            <a:avLst/>
          </a:prstGeom>
          <a:noFill/>
        </p:spPr>
        <p:txBody>
          <a:bodyPr wrap="none" rtlCol="0">
            <a:spAutoFit/>
          </a:bodyPr>
          <a:lstStyle/>
          <a:p>
            <a:r>
              <a:rPr lang="nl-BE" i="1" dirty="0" err="1"/>
              <a:t>Roiz</a:t>
            </a:r>
            <a:r>
              <a:rPr lang="nl-BE" i="1" dirty="0"/>
              <a:t> et al, 2018</a:t>
            </a:r>
          </a:p>
        </p:txBody>
      </p:sp>
      <p:graphicFrame>
        <p:nvGraphicFramePr>
          <p:cNvPr id="5" name="Content Placeholder 4">
            <a:extLst>
              <a:ext uri="{FF2B5EF4-FFF2-40B4-BE49-F238E27FC236}">
                <a16:creationId xmlns:a16="http://schemas.microsoft.com/office/drawing/2014/main" id="{DE8B7493-ACAA-F832-3866-F517717FF634}"/>
              </a:ext>
            </a:extLst>
          </p:cNvPr>
          <p:cNvGraphicFramePr>
            <a:graphicFrameLocks/>
          </p:cNvGraphicFramePr>
          <p:nvPr>
            <p:extLst>
              <p:ext uri="{D42A27DB-BD31-4B8C-83A1-F6EECF244321}">
                <p14:modId xmlns:p14="http://schemas.microsoft.com/office/powerpoint/2010/main" val="52601732"/>
              </p:ext>
            </p:extLst>
          </p:nvPr>
        </p:nvGraphicFramePr>
        <p:xfrm>
          <a:off x="510363" y="2249517"/>
          <a:ext cx="1781968" cy="3337560"/>
        </p:xfrm>
        <a:graphic>
          <a:graphicData uri="http://schemas.openxmlformats.org/drawingml/2006/table">
            <a:tbl>
              <a:tblPr firstRow="1" bandRow="1">
                <a:tableStyleId>{5C22544A-7EE6-4342-B048-85BDC9FD1C3A}</a:tableStyleId>
              </a:tblPr>
              <a:tblGrid>
                <a:gridCol w="1781968">
                  <a:extLst>
                    <a:ext uri="{9D8B030D-6E8A-4147-A177-3AD203B41FA5}">
                      <a16:colId xmlns:a16="http://schemas.microsoft.com/office/drawing/2014/main" val="3186661400"/>
                    </a:ext>
                  </a:extLst>
                </a:gridCol>
              </a:tblGrid>
              <a:tr h="370840">
                <a:tc>
                  <a:txBody>
                    <a:bodyPr/>
                    <a:lstStyle/>
                    <a:p>
                      <a:endParaRPr lang="nl-BE" dirty="0"/>
                    </a:p>
                  </a:txBody>
                  <a:tcPr/>
                </a:tc>
                <a:extLst>
                  <a:ext uri="{0D108BD9-81ED-4DB2-BD59-A6C34878D82A}">
                    <a16:rowId xmlns:a16="http://schemas.microsoft.com/office/drawing/2014/main" val="3197357535"/>
                  </a:ext>
                </a:extLst>
              </a:tr>
              <a:tr h="370840">
                <a:tc>
                  <a:txBody>
                    <a:bodyPr/>
                    <a:lstStyle/>
                    <a:p>
                      <a:r>
                        <a:rPr lang="en-GB" dirty="0"/>
                        <a:t>France</a:t>
                      </a:r>
                      <a:endParaRPr lang="nl-BE" dirty="0"/>
                    </a:p>
                  </a:txBody>
                  <a:tcPr/>
                </a:tc>
                <a:extLst>
                  <a:ext uri="{0D108BD9-81ED-4DB2-BD59-A6C34878D82A}">
                    <a16:rowId xmlns:a16="http://schemas.microsoft.com/office/drawing/2014/main" val="2767016163"/>
                  </a:ext>
                </a:extLst>
              </a:tr>
              <a:tr h="370840">
                <a:tc>
                  <a:txBody>
                    <a:bodyPr/>
                    <a:lstStyle/>
                    <a:p>
                      <a:r>
                        <a:rPr lang="en-GB" dirty="0"/>
                        <a:t>Germany</a:t>
                      </a:r>
                      <a:endParaRPr lang="nl-BE" dirty="0"/>
                    </a:p>
                  </a:txBody>
                  <a:tcPr/>
                </a:tc>
                <a:extLst>
                  <a:ext uri="{0D108BD9-81ED-4DB2-BD59-A6C34878D82A}">
                    <a16:rowId xmlns:a16="http://schemas.microsoft.com/office/drawing/2014/main" val="4121710534"/>
                  </a:ext>
                </a:extLst>
              </a:tr>
              <a:tr h="370840">
                <a:tc>
                  <a:txBody>
                    <a:bodyPr/>
                    <a:lstStyle/>
                    <a:p>
                      <a:r>
                        <a:rPr lang="en-GB" dirty="0"/>
                        <a:t>Greece</a:t>
                      </a:r>
                      <a:endParaRPr lang="nl-BE" dirty="0"/>
                    </a:p>
                  </a:txBody>
                  <a:tcPr/>
                </a:tc>
                <a:extLst>
                  <a:ext uri="{0D108BD9-81ED-4DB2-BD59-A6C34878D82A}">
                    <a16:rowId xmlns:a16="http://schemas.microsoft.com/office/drawing/2014/main" val="2187750130"/>
                  </a:ext>
                </a:extLst>
              </a:tr>
              <a:tr h="370840">
                <a:tc>
                  <a:txBody>
                    <a:bodyPr/>
                    <a:lstStyle/>
                    <a:p>
                      <a:r>
                        <a:rPr lang="en-GB" dirty="0"/>
                        <a:t>Italy</a:t>
                      </a:r>
                      <a:endParaRPr lang="nl-BE" dirty="0"/>
                    </a:p>
                  </a:txBody>
                  <a:tcPr/>
                </a:tc>
                <a:extLst>
                  <a:ext uri="{0D108BD9-81ED-4DB2-BD59-A6C34878D82A}">
                    <a16:rowId xmlns:a16="http://schemas.microsoft.com/office/drawing/2014/main" val="1181555517"/>
                  </a:ext>
                </a:extLst>
              </a:tr>
              <a:tr h="370840">
                <a:tc>
                  <a:txBody>
                    <a:bodyPr/>
                    <a:lstStyle/>
                    <a:p>
                      <a:r>
                        <a:rPr lang="en-GB" dirty="0"/>
                        <a:t>Spain</a:t>
                      </a:r>
                      <a:endParaRPr lang="nl-BE" dirty="0"/>
                    </a:p>
                  </a:txBody>
                  <a:tcPr/>
                </a:tc>
                <a:extLst>
                  <a:ext uri="{0D108BD9-81ED-4DB2-BD59-A6C34878D82A}">
                    <a16:rowId xmlns:a16="http://schemas.microsoft.com/office/drawing/2014/main" val="3198178644"/>
                  </a:ext>
                </a:extLst>
              </a:tr>
              <a:tr h="370840">
                <a:tc>
                  <a:txBody>
                    <a:bodyPr/>
                    <a:lstStyle/>
                    <a:p>
                      <a:r>
                        <a:rPr lang="en-GB" dirty="0"/>
                        <a:t>Netherlands</a:t>
                      </a:r>
                      <a:endParaRPr lang="nl-BE" dirty="0"/>
                    </a:p>
                  </a:txBody>
                  <a:tcPr/>
                </a:tc>
                <a:extLst>
                  <a:ext uri="{0D108BD9-81ED-4DB2-BD59-A6C34878D82A}">
                    <a16:rowId xmlns:a16="http://schemas.microsoft.com/office/drawing/2014/main" val="1824500590"/>
                  </a:ext>
                </a:extLst>
              </a:tr>
              <a:tr h="370840">
                <a:tc>
                  <a:txBody>
                    <a:bodyPr/>
                    <a:lstStyle/>
                    <a:p>
                      <a:r>
                        <a:rPr lang="en-GB" dirty="0"/>
                        <a:t>Switzerland</a:t>
                      </a:r>
                      <a:endParaRPr lang="nl-BE" dirty="0"/>
                    </a:p>
                  </a:txBody>
                  <a:tcPr/>
                </a:tc>
                <a:extLst>
                  <a:ext uri="{0D108BD9-81ED-4DB2-BD59-A6C34878D82A}">
                    <a16:rowId xmlns:a16="http://schemas.microsoft.com/office/drawing/2014/main" val="770133216"/>
                  </a:ext>
                </a:extLst>
              </a:tr>
              <a:tr h="370840">
                <a:tc>
                  <a:txBody>
                    <a:bodyPr/>
                    <a:lstStyle/>
                    <a:p>
                      <a:r>
                        <a:rPr lang="en-GB" dirty="0"/>
                        <a:t>UK</a:t>
                      </a:r>
                      <a:endParaRPr lang="nl-BE" dirty="0"/>
                    </a:p>
                  </a:txBody>
                  <a:tcPr/>
                </a:tc>
                <a:extLst>
                  <a:ext uri="{0D108BD9-81ED-4DB2-BD59-A6C34878D82A}">
                    <a16:rowId xmlns:a16="http://schemas.microsoft.com/office/drawing/2014/main" val="1234600150"/>
                  </a:ext>
                </a:extLst>
              </a:tr>
            </a:tbl>
          </a:graphicData>
        </a:graphic>
      </p:graphicFrame>
    </p:spTree>
    <p:extLst>
      <p:ext uri="{BB962C8B-B14F-4D97-AF65-F5344CB8AC3E}">
        <p14:creationId xmlns:p14="http://schemas.microsoft.com/office/powerpoint/2010/main" val="706566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C7CDD-3BC8-9F40-47B0-D7E0ACB481C8}"/>
              </a:ext>
            </a:extLst>
          </p:cNvPr>
          <p:cNvSpPr>
            <a:spLocks noGrp="1"/>
          </p:cNvSpPr>
          <p:nvPr>
            <p:ph type="title"/>
          </p:nvPr>
        </p:nvSpPr>
        <p:spPr>
          <a:xfrm>
            <a:off x="388239" y="749875"/>
            <a:ext cx="2225520" cy="4356514"/>
          </a:xfrm>
        </p:spPr>
        <p:txBody>
          <a:bodyPr/>
          <a:lstStyle/>
          <a:p>
            <a:r>
              <a:rPr lang="en-GB" dirty="0"/>
              <a:t>What scenarios should we be preparing for?</a:t>
            </a:r>
            <a:endParaRPr lang="nl-BE" dirty="0"/>
          </a:p>
        </p:txBody>
      </p:sp>
      <p:sp>
        <p:nvSpPr>
          <p:cNvPr id="4" name="Slide Number Placeholder 3">
            <a:extLst>
              <a:ext uri="{FF2B5EF4-FFF2-40B4-BE49-F238E27FC236}">
                <a16:creationId xmlns:a16="http://schemas.microsoft.com/office/drawing/2014/main" id="{A8E103A6-0D6B-5BEB-3313-07BA81DBAF1B}"/>
              </a:ext>
            </a:extLst>
          </p:cNvPr>
          <p:cNvSpPr>
            <a:spLocks noGrp="1"/>
          </p:cNvSpPr>
          <p:nvPr>
            <p:ph type="sldNum" sz="quarter" idx="12"/>
          </p:nvPr>
        </p:nvSpPr>
        <p:spPr/>
        <p:txBody>
          <a:bodyPr/>
          <a:lstStyle/>
          <a:p>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fld id="{6463EEDF-10F6-4695-AFD0-CE5FB7514CF2}" type="slidenum">
              <a:rPr kumimoji="0" lang="en-US" sz="1900" b="0" i="0" u="none" strike="noStrike" kern="1200" cap="none" spc="0" normalizeH="0" baseline="0" noProof="0" smtClean="0">
                <a:ln>
                  <a:noFill/>
                </a:ln>
                <a:solidFill>
                  <a:prstClr val="white"/>
                </a:solidFill>
                <a:effectLst/>
                <a:uLnTx/>
                <a:uFillTx/>
                <a:latin typeface="Calibri" panose="020F0502020204030204" pitchFamily="34" charset="0"/>
                <a:ea typeface="+mn-ea"/>
                <a:cs typeface="+mn-cs"/>
              </a:rPr>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t>23</a:t>
            </a:fld>
            <a:endPar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pic>
        <p:nvPicPr>
          <p:cNvPr id="6" name="Content Placeholder 5">
            <a:extLst>
              <a:ext uri="{FF2B5EF4-FFF2-40B4-BE49-F238E27FC236}">
                <a16:creationId xmlns:a16="http://schemas.microsoft.com/office/drawing/2014/main" id="{B32A2165-54F1-84EE-178C-54FD11AD67D8}"/>
              </a:ext>
            </a:extLst>
          </p:cNvPr>
          <p:cNvPicPr>
            <a:picLocks noGrp="1" noChangeAspect="1"/>
          </p:cNvPicPr>
          <p:nvPr>
            <p:ph idx="1"/>
          </p:nvPr>
        </p:nvPicPr>
        <p:blipFill>
          <a:blip r:embed="rId2"/>
          <a:stretch>
            <a:fillRect/>
          </a:stretch>
        </p:blipFill>
        <p:spPr>
          <a:xfrm>
            <a:off x="3067050" y="41175"/>
            <a:ext cx="9124950" cy="6600825"/>
          </a:xfrm>
          <a:prstGeom prst="rect">
            <a:avLst/>
          </a:prstGeom>
        </p:spPr>
      </p:pic>
      <p:grpSp>
        <p:nvGrpSpPr>
          <p:cNvPr id="12" name="Group 11">
            <a:extLst>
              <a:ext uri="{FF2B5EF4-FFF2-40B4-BE49-F238E27FC236}">
                <a16:creationId xmlns:a16="http://schemas.microsoft.com/office/drawing/2014/main" id="{CEA4AFB4-6A1D-9356-F73E-C46FA09D618B}"/>
              </a:ext>
            </a:extLst>
          </p:cNvPr>
          <p:cNvGrpSpPr/>
          <p:nvPr/>
        </p:nvGrpSpPr>
        <p:grpSpPr>
          <a:xfrm>
            <a:off x="1367889" y="-35626"/>
            <a:ext cx="6711291" cy="4766235"/>
            <a:chOff x="1367889" y="-35626"/>
            <a:chExt cx="6711291" cy="4766235"/>
          </a:xfrm>
        </p:grpSpPr>
        <p:grpSp>
          <p:nvGrpSpPr>
            <p:cNvPr id="10" name="Group 9">
              <a:extLst>
                <a:ext uri="{FF2B5EF4-FFF2-40B4-BE49-F238E27FC236}">
                  <a16:creationId xmlns:a16="http://schemas.microsoft.com/office/drawing/2014/main" id="{B823B94A-BB8F-B240-FCC3-C76CF7E13995}"/>
                </a:ext>
              </a:extLst>
            </p:cNvPr>
            <p:cNvGrpSpPr/>
            <p:nvPr/>
          </p:nvGrpSpPr>
          <p:grpSpPr>
            <a:xfrm>
              <a:off x="2160270" y="-35626"/>
              <a:ext cx="5918910" cy="4390456"/>
              <a:chOff x="2160270" y="-35626"/>
              <a:chExt cx="5918910" cy="4390456"/>
            </a:xfrm>
          </p:grpSpPr>
          <p:sp>
            <p:nvSpPr>
              <p:cNvPr id="7" name="Oval 6">
                <a:extLst>
                  <a:ext uri="{FF2B5EF4-FFF2-40B4-BE49-F238E27FC236}">
                    <a16:creationId xmlns:a16="http://schemas.microsoft.com/office/drawing/2014/main" id="{DD48DBF3-0814-F9D8-F152-F97E3B97C4D5}"/>
                  </a:ext>
                </a:extLst>
              </p:cNvPr>
              <p:cNvSpPr/>
              <p:nvPr/>
            </p:nvSpPr>
            <p:spPr>
              <a:xfrm>
                <a:off x="6096000" y="-35626"/>
                <a:ext cx="1983180" cy="1068779"/>
              </a:xfrm>
              <a:prstGeom prst="ellipse">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9" name="Straight Arrow Connector 8">
                <a:extLst>
                  <a:ext uri="{FF2B5EF4-FFF2-40B4-BE49-F238E27FC236}">
                    <a16:creationId xmlns:a16="http://schemas.microsoft.com/office/drawing/2014/main" id="{ECCF51B9-25AC-4117-2472-A7F7F3259BDF}"/>
                  </a:ext>
                </a:extLst>
              </p:cNvPr>
              <p:cNvCxnSpPr/>
              <p:nvPr/>
            </p:nvCxnSpPr>
            <p:spPr>
              <a:xfrm flipH="1">
                <a:off x="2160270" y="829885"/>
                <a:ext cx="4107180" cy="352494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11" name="TextBox 10">
              <a:extLst>
                <a:ext uri="{FF2B5EF4-FFF2-40B4-BE49-F238E27FC236}">
                  <a16:creationId xmlns:a16="http://schemas.microsoft.com/office/drawing/2014/main" id="{A84F769C-863F-93E8-8274-C4AEC47663F9}"/>
                </a:ext>
              </a:extLst>
            </p:cNvPr>
            <p:cNvSpPr txBox="1"/>
            <p:nvPr/>
          </p:nvSpPr>
          <p:spPr>
            <a:xfrm>
              <a:off x="1367889" y="4361277"/>
              <a:ext cx="1245870" cy="369332"/>
            </a:xfrm>
            <a:prstGeom prst="rect">
              <a:avLst/>
            </a:prstGeom>
            <a:noFill/>
            <a:ln w="25400">
              <a:solidFill>
                <a:schemeClr val="accent1"/>
              </a:solidFill>
            </a:ln>
          </p:spPr>
          <p:txBody>
            <a:bodyPr wrap="square" rtlCol="0">
              <a:spAutoFit/>
            </a:bodyPr>
            <a:lstStyle/>
            <a:p>
              <a:r>
                <a:rPr lang="en-GB" dirty="0">
                  <a:solidFill>
                    <a:srgbClr val="FF0000"/>
                  </a:solidFill>
                </a:rPr>
                <a:t>FRANCE</a:t>
              </a:r>
              <a:endParaRPr lang="nl-BE" dirty="0">
                <a:solidFill>
                  <a:srgbClr val="FF0000"/>
                </a:solidFill>
              </a:endParaRPr>
            </a:p>
          </p:txBody>
        </p:sp>
      </p:grpSp>
    </p:spTree>
    <p:extLst>
      <p:ext uri="{BB962C8B-B14F-4D97-AF65-F5344CB8AC3E}">
        <p14:creationId xmlns:p14="http://schemas.microsoft.com/office/powerpoint/2010/main" val="2470821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9127-061B-0555-2287-1AE555A182B1}"/>
              </a:ext>
            </a:extLst>
          </p:cNvPr>
          <p:cNvSpPr>
            <a:spLocks noGrp="1"/>
          </p:cNvSpPr>
          <p:nvPr>
            <p:ph type="title"/>
          </p:nvPr>
        </p:nvSpPr>
        <p:spPr>
          <a:xfrm>
            <a:off x="792000" y="738000"/>
            <a:ext cx="10620000" cy="864000"/>
          </a:xfrm>
        </p:spPr>
        <p:txBody>
          <a:bodyPr anchor="t">
            <a:normAutofit/>
          </a:bodyPr>
          <a:lstStyle/>
          <a:p>
            <a:r>
              <a:rPr lang="en-GB" dirty="0"/>
              <a:t>How is Dengue control currently managed in France?</a:t>
            </a:r>
            <a:endParaRPr lang="nl-BE" dirty="0"/>
          </a:p>
        </p:txBody>
      </p:sp>
      <p:pic>
        <p:nvPicPr>
          <p:cNvPr id="9" name="Picture 8" descr="Mosquito on skin">
            <a:extLst>
              <a:ext uri="{FF2B5EF4-FFF2-40B4-BE49-F238E27FC236}">
                <a16:creationId xmlns:a16="http://schemas.microsoft.com/office/drawing/2014/main" id="{C59DE1F9-4D50-2A8A-C830-79F569ECFD6E}"/>
              </a:ext>
            </a:extLst>
          </p:cNvPr>
          <p:cNvPicPr>
            <a:picLocks noChangeAspect="1"/>
          </p:cNvPicPr>
          <p:nvPr/>
        </p:nvPicPr>
        <p:blipFill rotWithShape="1">
          <a:blip r:embed="rId2"/>
          <a:srcRect t="30772" b="9082"/>
          <a:stretch/>
        </p:blipFill>
        <p:spPr>
          <a:xfrm>
            <a:off x="792000" y="1836000"/>
            <a:ext cx="10620000" cy="4104000"/>
          </a:xfrm>
          <a:prstGeom prst="rect">
            <a:avLst/>
          </a:prstGeom>
          <a:noFill/>
        </p:spPr>
      </p:pic>
      <p:sp>
        <p:nvSpPr>
          <p:cNvPr id="4" name="Slide Number Placeholder 3">
            <a:extLst>
              <a:ext uri="{FF2B5EF4-FFF2-40B4-BE49-F238E27FC236}">
                <a16:creationId xmlns:a16="http://schemas.microsoft.com/office/drawing/2014/main" id="{3CDB2B86-F7CD-4B56-3F21-2C58B455E405}"/>
              </a:ext>
            </a:extLst>
          </p:cNvPr>
          <p:cNvSpPr>
            <a:spLocks noGrp="1"/>
          </p:cNvSpPr>
          <p:nvPr>
            <p:ph type="sldNum" sz="quarter" idx="12"/>
          </p:nvPr>
        </p:nvSpPr>
        <p:spPr>
          <a:xfrm>
            <a:off x="11358000" y="6354000"/>
            <a:ext cx="792000" cy="288000"/>
          </a:xfrm>
        </p:spPr>
        <p:txBody>
          <a:bodyPr anchor="t">
            <a:normAutofit/>
          </a:bodyPr>
          <a:lstStyle/>
          <a:p>
            <a:pPr marL="144000" marR="0" lvl="0" indent="-144000" defTabSz="914400" rtl="0" eaLnBrk="1" fontAlgn="auto" latinLnBrk="0" hangingPunct="1">
              <a:lnSpc>
                <a:spcPct val="90000"/>
              </a:lnSpc>
              <a:spcBef>
                <a:spcPts val="0"/>
              </a:spcBef>
              <a:spcAft>
                <a:spcPts val="600"/>
              </a:spcAft>
              <a:buClr>
                <a:prstClr val="white"/>
              </a:buClr>
              <a:buSzTx/>
              <a:buFont typeface="Calibri" panose="020F0502020204030204" pitchFamily="34" charset="0"/>
              <a:buChar char="│"/>
              <a:tabLst/>
              <a:defRPr/>
            </a:pPr>
            <a:fld id="{6463EEDF-10F6-4695-AFD0-CE5FB7514CF2}" type="slidenum">
              <a:rPr kumimoji="0" lang="en-US" b="0" i="0" u="none" strike="noStrike" kern="1200" cap="none" spc="0" normalizeH="0" baseline="0" noProof="0" smtClean="0">
                <a:ln>
                  <a:noFill/>
                </a:ln>
                <a:solidFill>
                  <a:prstClr val="white"/>
                </a:solidFill>
                <a:effectLst/>
                <a:uLnTx/>
                <a:uFillTx/>
              </a:rPr>
              <a:pPr marL="144000" marR="0" lvl="0" indent="-144000" defTabSz="914400" rtl="0" eaLnBrk="1" fontAlgn="auto" latinLnBrk="0" hangingPunct="1">
                <a:lnSpc>
                  <a:spcPct val="90000"/>
                </a:lnSpc>
                <a:spcBef>
                  <a:spcPts val="0"/>
                </a:spcBef>
                <a:spcAft>
                  <a:spcPts val="600"/>
                </a:spcAft>
                <a:buClr>
                  <a:prstClr val="white"/>
                </a:buClr>
                <a:buSzTx/>
                <a:buFont typeface="Calibri" panose="020F0502020204030204" pitchFamily="34" charset="0"/>
                <a:buChar char="│"/>
                <a:tabLst/>
                <a:defRPr/>
              </a:pPr>
              <a:t>24</a:t>
            </a:fld>
            <a:endParaRPr kumimoji="0" lang="en-US" b="0" i="0" u="none" strike="noStrike" kern="120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1027548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435196A-47B5-7B66-F907-AB595B31B870}"/>
              </a:ext>
            </a:extLst>
          </p:cNvPr>
          <p:cNvSpPr>
            <a:spLocks noGrp="1"/>
          </p:cNvSpPr>
          <p:nvPr>
            <p:ph type="sldNum" sz="quarter" idx="12"/>
          </p:nvPr>
        </p:nvSpPr>
        <p:spPr/>
        <p:txBody>
          <a:bodyPr/>
          <a:lstStyle/>
          <a:p>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fld id="{6463EEDF-10F6-4695-AFD0-CE5FB7514CF2}" type="slidenum">
              <a:rPr kumimoji="0" lang="en-US" sz="1900" b="0" i="0" u="none" strike="noStrike" kern="1200" cap="none" spc="0" normalizeH="0" baseline="0" noProof="0" smtClean="0">
                <a:ln>
                  <a:noFill/>
                </a:ln>
                <a:solidFill>
                  <a:prstClr val="white"/>
                </a:solidFill>
                <a:effectLst/>
                <a:uLnTx/>
                <a:uFillTx/>
                <a:latin typeface="Calibri" panose="020F0502020204030204" pitchFamily="34" charset="0"/>
                <a:ea typeface="+mn-ea"/>
                <a:cs typeface="+mn-cs"/>
              </a:rPr>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t>25</a:t>
            </a:fld>
            <a:endPar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graphicFrame>
        <p:nvGraphicFramePr>
          <p:cNvPr id="18" name="Content Placeholder 17">
            <a:extLst>
              <a:ext uri="{FF2B5EF4-FFF2-40B4-BE49-F238E27FC236}">
                <a16:creationId xmlns:a16="http://schemas.microsoft.com/office/drawing/2014/main" id="{0A71286D-3128-BD00-918B-22454BE9777C}"/>
              </a:ext>
            </a:extLst>
          </p:cNvPr>
          <p:cNvGraphicFramePr>
            <a:graphicFrameLocks noGrp="1"/>
          </p:cNvGraphicFramePr>
          <p:nvPr>
            <p:ph idx="1"/>
          </p:nvPr>
        </p:nvGraphicFramePr>
        <p:xfrm>
          <a:off x="704317" y="296010"/>
          <a:ext cx="10783365" cy="5665470"/>
        </p:xfrm>
        <a:graphic>
          <a:graphicData uri="http://schemas.openxmlformats.org/drawingml/2006/table">
            <a:tbl>
              <a:tblPr firstRow="1" bandRow="1">
                <a:tableStyleId>{5C22544A-7EE6-4342-B048-85BDC9FD1C3A}</a:tableStyleId>
              </a:tblPr>
              <a:tblGrid>
                <a:gridCol w="2189226">
                  <a:extLst>
                    <a:ext uri="{9D8B030D-6E8A-4147-A177-3AD203B41FA5}">
                      <a16:colId xmlns:a16="http://schemas.microsoft.com/office/drawing/2014/main" val="3783963511"/>
                    </a:ext>
                  </a:extLst>
                </a:gridCol>
                <a:gridCol w="2411730">
                  <a:extLst>
                    <a:ext uri="{9D8B030D-6E8A-4147-A177-3AD203B41FA5}">
                      <a16:colId xmlns:a16="http://schemas.microsoft.com/office/drawing/2014/main" val="1413612981"/>
                    </a:ext>
                  </a:extLst>
                </a:gridCol>
                <a:gridCol w="6182409">
                  <a:extLst>
                    <a:ext uri="{9D8B030D-6E8A-4147-A177-3AD203B41FA5}">
                      <a16:colId xmlns:a16="http://schemas.microsoft.com/office/drawing/2014/main" val="2491590263"/>
                    </a:ext>
                  </a:extLst>
                </a:gridCol>
              </a:tblGrid>
              <a:tr h="364776">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ACTIVITIES CARRIED OUT IN FRANCE TO CONTROL DENGUE </a:t>
                      </a:r>
                      <a:endParaRPr lang="nl-BE" b="1" dirty="0"/>
                    </a:p>
                  </a:txBody>
                  <a:tcPr/>
                </a:tc>
                <a:tc hMerge="1">
                  <a:txBody>
                    <a:bodyPr/>
                    <a:lstStyle/>
                    <a:p>
                      <a:endParaRPr lang="nl-BE" sz="1600" dirty="0"/>
                    </a:p>
                  </a:txBody>
                  <a:tcPr/>
                </a:tc>
                <a:tc hMerge="1">
                  <a:txBody>
                    <a:bodyPr/>
                    <a:lstStyle/>
                    <a:p>
                      <a:endParaRPr lang="nl-BE" sz="1400" dirty="0"/>
                    </a:p>
                  </a:txBody>
                  <a:tcPr/>
                </a:tc>
                <a:extLst>
                  <a:ext uri="{0D108BD9-81ED-4DB2-BD59-A6C34878D82A}">
                    <a16:rowId xmlns:a16="http://schemas.microsoft.com/office/drawing/2014/main" val="2756939752"/>
                  </a:ext>
                </a:extLst>
              </a:tr>
              <a:tr h="364776">
                <a:tc rowSpan="3">
                  <a:txBody>
                    <a:bodyPr/>
                    <a:lstStyle/>
                    <a:p>
                      <a:pPr algn="l" fontAlgn="b"/>
                      <a:r>
                        <a:rPr lang="nl-BE" sz="1800" b="0" i="0" u="none" strike="noStrike" dirty="0" err="1">
                          <a:solidFill>
                            <a:srgbClr val="000000"/>
                          </a:solidFill>
                          <a:effectLst/>
                          <a:latin typeface="Aptos Narrow" panose="020B0004020202020204" pitchFamily="34" charset="0"/>
                        </a:rPr>
                        <a:t>Integrated</a:t>
                      </a:r>
                      <a:r>
                        <a:rPr lang="nl-BE" sz="1800" b="0" i="0" u="none" strike="noStrike" dirty="0">
                          <a:solidFill>
                            <a:srgbClr val="000000"/>
                          </a:solidFill>
                          <a:effectLst/>
                          <a:latin typeface="Aptos Narrow" panose="020B0004020202020204" pitchFamily="34" charset="0"/>
                        </a:rPr>
                        <a:t> Surveillance </a:t>
                      </a:r>
                    </a:p>
                  </a:txBody>
                  <a:tcPr marL="6350" marR="6350" marT="6350" marB="0" anchor="b"/>
                </a:tc>
                <a:tc>
                  <a:txBody>
                    <a:bodyPr/>
                    <a:lstStyle/>
                    <a:p>
                      <a:pPr algn="l" fontAlgn="b"/>
                      <a:r>
                        <a:rPr lang="nl-BE" sz="1600" b="0" i="0" u="none" strike="noStrike" dirty="0" err="1">
                          <a:solidFill>
                            <a:srgbClr val="000000"/>
                          </a:solidFill>
                          <a:effectLst/>
                          <a:latin typeface="Aptos Narrow" panose="020B0004020202020204" pitchFamily="34" charset="0"/>
                        </a:rPr>
                        <a:t>Entomological</a:t>
                      </a:r>
                      <a:r>
                        <a:rPr lang="nl-BE" sz="1600" b="0" i="0" u="none" strike="noStrike" dirty="0">
                          <a:solidFill>
                            <a:srgbClr val="000000"/>
                          </a:solidFill>
                          <a:effectLst/>
                          <a:latin typeface="Aptos Narrow" panose="020B0004020202020204" pitchFamily="34" charset="0"/>
                        </a:rPr>
                        <a:t> Surveillance</a:t>
                      </a:r>
                    </a:p>
                  </a:txBody>
                  <a:tcPr marL="6350" marR="6350" marT="6350" marB="0" anchor="b"/>
                </a:tc>
                <a:tc>
                  <a:txBody>
                    <a:bodyPr/>
                    <a:lstStyle/>
                    <a:p>
                      <a:pPr marL="171450" indent="-171450" algn="l" fontAlgn="b">
                        <a:buFontTx/>
                        <a:buChar char="-"/>
                      </a:pPr>
                      <a:r>
                        <a:rPr lang="en-GB" sz="1400" b="0" i="0" u="none" strike="noStrike" dirty="0">
                          <a:solidFill>
                            <a:srgbClr val="000000"/>
                          </a:solidFill>
                          <a:effectLst/>
                          <a:latin typeface="Aptos Narrow" panose="020B0004020202020204" pitchFamily="34" charset="0"/>
                        </a:rPr>
                        <a:t>Trapping esp. gravid traps</a:t>
                      </a:r>
                    </a:p>
                    <a:p>
                      <a:pPr marL="171450" indent="-171450" algn="l" fontAlgn="b">
                        <a:buFontTx/>
                        <a:buChar char="-"/>
                      </a:pPr>
                      <a:r>
                        <a:rPr lang="en-GB" sz="1400" b="0" i="0" u="none" strike="noStrike" dirty="0">
                          <a:solidFill>
                            <a:srgbClr val="000000"/>
                          </a:solidFill>
                          <a:effectLst/>
                          <a:latin typeface="Aptos Narrow" panose="020B0004020202020204" pitchFamily="34" charset="0"/>
                        </a:rPr>
                        <a:t>Insect resistance monitoring</a:t>
                      </a:r>
                    </a:p>
                  </a:txBody>
                  <a:tcPr marL="6350" marR="6350" marT="6350" marB="0" anchor="b"/>
                </a:tc>
                <a:extLst>
                  <a:ext uri="{0D108BD9-81ED-4DB2-BD59-A6C34878D82A}">
                    <a16:rowId xmlns:a16="http://schemas.microsoft.com/office/drawing/2014/main" val="4195837052"/>
                  </a:ext>
                </a:extLst>
              </a:tr>
              <a:tr h="364776">
                <a:tc vMerge="1">
                  <a:txBody>
                    <a:bodyPr/>
                    <a:lstStyle/>
                    <a:p>
                      <a:endParaRPr lang="nl-BE"/>
                    </a:p>
                  </a:txBody>
                  <a:tcPr/>
                </a:tc>
                <a:tc>
                  <a:txBody>
                    <a:bodyPr/>
                    <a:lstStyle/>
                    <a:p>
                      <a:pPr algn="l" fontAlgn="b"/>
                      <a:r>
                        <a:rPr lang="nl-BE" sz="1600" b="0" i="0" u="none" strike="noStrike" dirty="0">
                          <a:solidFill>
                            <a:srgbClr val="000000"/>
                          </a:solidFill>
                          <a:effectLst/>
                          <a:latin typeface="Aptos Narrow" panose="020B0004020202020204" pitchFamily="34" charset="0"/>
                        </a:rPr>
                        <a:t>Epi. Surveillance</a:t>
                      </a:r>
                    </a:p>
                  </a:txBody>
                  <a:tcPr marL="6350" marR="6350" marT="6350" marB="0" anchor="b"/>
                </a:tc>
                <a:tc>
                  <a:txBody>
                    <a:bodyPr/>
                    <a:lstStyle/>
                    <a:p>
                      <a:pPr marL="171450" indent="-171450" algn="l" fontAlgn="b">
                        <a:buFontTx/>
                        <a:buChar char="-"/>
                      </a:pPr>
                      <a:r>
                        <a:rPr lang="en-GB" sz="1400" b="0" i="0" u="none" strike="noStrike" dirty="0">
                          <a:solidFill>
                            <a:srgbClr val="000000"/>
                          </a:solidFill>
                          <a:effectLst/>
                          <a:latin typeface="Aptos Narrow" panose="020B0004020202020204" pitchFamily="34" charset="0"/>
                        </a:rPr>
                        <a:t>Systematic testing of suspected cases</a:t>
                      </a:r>
                    </a:p>
                    <a:p>
                      <a:pPr marL="171450" indent="-171450" algn="l" fontAlgn="b">
                        <a:buFontTx/>
                        <a:buChar char="-"/>
                      </a:pPr>
                      <a:r>
                        <a:rPr lang="en-GB" sz="1400" b="0" i="0" u="none" strike="noStrike" dirty="0">
                          <a:solidFill>
                            <a:srgbClr val="000000"/>
                          </a:solidFill>
                          <a:effectLst/>
                          <a:latin typeface="Aptos Narrow" panose="020B0004020202020204" pitchFamily="34" charset="0"/>
                        </a:rPr>
                        <a:t>Investigations carried out for each imported &amp; autochthonous case</a:t>
                      </a:r>
                    </a:p>
                    <a:p>
                      <a:pPr marL="171450" indent="-171450" algn="l" fontAlgn="b">
                        <a:buFontTx/>
                        <a:buChar char="-"/>
                      </a:pPr>
                      <a:r>
                        <a:rPr lang="en-GB" sz="1400" b="0" i="0" u="none" strike="noStrike" dirty="0">
                          <a:solidFill>
                            <a:srgbClr val="000000"/>
                          </a:solidFill>
                          <a:effectLst/>
                          <a:latin typeface="Aptos Narrow" panose="020B0004020202020204" pitchFamily="34" charset="0"/>
                        </a:rPr>
                        <a:t>Active case finding by searching of database of major laboratories platforms everyday</a:t>
                      </a:r>
                    </a:p>
                    <a:p>
                      <a:pPr marL="0" indent="0" algn="l" fontAlgn="b">
                        <a:buFontTx/>
                        <a:buNone/>
                      </a:pPr>
                      <a:r>
                        <a:rPr lang="en-GB" sz="1400" b="1" i="0" u="sng" strike="noStrike" dirty="0">
                          <a:solidFill>
                            <a:srgbClr val="000000"/>
                          </a:solidFill>
                          <a:effectLst/>
                          <a:latin typeface="Aptos Narrow" panose="020B0004020202020204" pitchFamily="34" charset="0"/>
                        </a:rPr>
                        <a:t>AUTHOCHTHONOUS CASE:</a:t>
                      </a:r>
                    </a:p>
                    <a:p>
                      <a:pPr marL="171450" indent="-171450" algn="l" fontAlgn="b">
                        <a:buFontTx/>
                        <a:buChar char="-"/>
                      </a:pPr>
                      <a:r>
                        <a:rPr lang="en-GB" sz="1400" b="0" i="0" u="none" strike="noStrike" dirty="0">
                          <a:solidFill>
                            <a:srgbClr val="000000"/>
                          </a:solidFill>
                          <a:effectLst/>
                          <a:latin typeface="Aptos Narrow" panose="020B0004020202020204" pitchFamily="34" charset="0"/>
                        </a:rPr>
                        <a:t>Active case finding: Door-to-door survey in radius of 150-250m, finger prick test for suspected, contact with health professionals</a:t>
                      </a:r>
                      <a:endParaRPr lang="nl-BE"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255931160"/>
                  </a:ext>
                </a:extLst>
              </a:tr>
              <a:tr h="364776">
                <a:tc vMerge="1">
                  <a:txBody>
                    <a:bodyPr/>
                    <a:lstStyle/>
                    <a:p>
                      <a:endParaRPr lang="nl-BE"/>
                    </a:p>
                  </a:txBody>
                  <a:tcPr/>
                </a:tc>
                <a:tc>
                  <a:txBody>
                    <a:bodyPr/>
                    <a:lstStyle/>
                    <a:p>
                      <a:pPr algn="l" fontAlgn="b"/>
                      <a:r>
                        <a:rPr lang="nl-BE" sz="1600" b="0" i="0" u="none" strike="noStrike" dirty="0">
                          <a:solidFill>
                            <a:srgbClr val="000000"/>
                          </a:solidFill>
                          <a:effectLst/>
                          <a:latin typeface="Aptos Narrow" panose="020B0004020202020204" pitchFamily="34" charset="0"/>
                        </a:rPr>
                        <a:t>M&amp;E</a:t>
                      </a:r>
                    </a:p>
                  </a:txBody>
                  <a:tcPr marL="6350" marR="6350" marT="6350" marB="0" anchor="b"/>
                </a:tc>
                <a:tc>
                  <a:txBody>
                    <a:bodyPr/>
                    <a:lstStyle/>
                    <a:p>
                      <a:pPr marL="285750" indent="-285750" algn="l" fontAlgn="b">
                        <a:buFontTx/>
                        <a:buChar char="-"/>
                      </a:pPr>
                      <a:r>
                        <a:rPr lang="en-US" sz="1400" b="0" i="0" u="none" strike="noStrike" dirty="0">
                          <a:solidFill>
                            <a:srgbClr val="000000"/>
                          </a:solidFill>
                          <a:effectLst/>
                          <a:latin typeface="Aptos Narrow" panose="020B0004020202020204" pitchFamily="34" charset="0"/>
                        </a:rPr>
                        <a:t>Monitoring </a:t>
                      </a:r>
                      <a:r>
                        <a:rPr lang="en-US" sz="1400" b="0" i="0" u="none" strike="noStrike" dirty="0" err="1">
                          <a:solidFill>
                            <a:srgbClr val="000000"/>
                          </a:solidFill>
                          <a:effectLst/>
                          <a:latin typeface="Aptos Narrow" panose="020B0004020202020204" pitchFamily="34" charset="0"/>
                        </a:rPr>
                        <a:t>autochtonous</a:t>
                      </a:r>
                      <a:r>
                        <a:rPr lang="en-US" sz="1400" b="0" i="0" u="none" strike="noStrike" dirty="0">
                          <a:solidFill>
                            <a:srgbClr val="000000"/>
                          </a:solidFill>
                          <a:effectLst/>
                          <a:latin typeface="Aptos Narrow" panose="020B0004020202020204" pitchFamily="34" charset="0"/>
                        </a:rPr>
                        <a:t>/imported case notifications from laboratory, tiger mosquito spotting </a:t>
                      </a:r>
                      <a:r>
                        <a:rPr lang="en-US" sz="1400" b="0" i="0" u="none" strike="noStrike" dirty="0" err="1">
                          <a:solidFill>
                            <a:srgbClr val="000000"/>
                          </a:solidFill>
                          <a:effectLst/>
                          <a:latin typeface="Aptos Narrow" panose="020B0004020202020204" pitchFamily="34" charset="0"/>
                        </a:rPr>
                        <a:t>etc</a:t>
                      </a:r>
                      <a:r>
                        <a:rPr lang="en-US" sz="1400" b="0" i="0" u="none" strike="noStrike" dirty="0">
                          <a:solidFill>
                            <a:srgbClr val="000000"/>
                          </a:solidFill>
                          <a:effectLst/>
                          <a:latin typeface="Aptos Narrow" panose="020B0004020202020204" pitchFamily="34" charset="0"/>
                        </a:rPr>
                        <a:t> through online platform SI-LAV</a:t>
                      </a:r>
                    </a:p>
                  </a:txBody>
                  <a:tcPr marL="6350" marR="6350" marT="6350" marB="0" anchor="b"/>
                </a:tc>
                <a:extLst>
                  <a:ext uri="{0D108BD9-81ED-4DB2-BD59-A6C34878D82A}">
                    <a16:rowId xmlns:a16="http://schemas.microsoft.com/office/drawing/2014/main" val="2898302354"/>
                  </a:ext>
                </a:extLst>
              </a:tr>
              <a:tr h="200740">
                <a:tc>
                  <a:txBody>
                    <a:bodyPr/>
                    <a:lstStyle/>
                    <a:p>
                      <a:pPr algn="l" fontAlgn="b"/>
                      <a:endParaRPr lang="nl-BE" sz="18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nl-BE" sz="16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nl-BE"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16341460"/>
                  </a:ext>
                </a:extLst>
              </a:tr>
              <a:tr h="364776">
                <a:tc rowSpan="2">
                  <a:txBody>
                    <a:bodyPr/>
                    <a:lstStyle/>
                    <a:p>
                      <a:pPr algn="l" fontAlgn="b"/>
                      <a:r>
                        <a:rPr lang="nl-BE" sz="1800" b="0" i="0" u="none" strike="noStrike" dirty="0">
                          <a:solidFill>
                            <a:srgbClr val="000000"/>
                          </a:solidFill>
                          <a:effectLst/>
                          <a:highlight>
                            <a:srgbClr val="0BE3FF"/>
                          </a:highlight>
                          <a:latin typeface="Aptos Narrow" panose="020B0004020202020204" pitchFamily="34" charset="0"/>
                        </a:rPr>
                        <a:t>Vector Control</a:t>
                      </a:r>
                    </a:p>
                  </a:txBody>
                  <a:tcPr marL="6350" marR="6350" marT="6350" marB="0" anchor="b">
                    <a:solidFill>
                      <a:schemeClr val="accent1">
                        <a:lumMod val="60000"/>
                        <a:lumOff val="40000"/>
                      </a:schemeClr>
                    </a:solidFill>
                  </a:tcPr>
                </a:tc>
                <a:tc>
                  <a:txBody>
                    <a:bodyPr/>
                    <a:lstStyle/>
                    <a:p>
                      <a:pPr marL="171450" indent="-171450" algn="l" fontAlgn="b">
                        <a:buFont typeface="Arial" panose="020B0604020202020204" pitchFamily="34" charset="0"/>
                        <a:buChar char="•"/>
                      </a:pPr>
                      <a:r>
                        <a:rPr lang="nl-BE" sz="1600" b="1" i="0" u="none" strike="noStrike" dirty="0">
                          <a:solidFill>
                            <a:srgbClr val="000000"/>
                          </a:solidFill>
                          <a:effectLst/>
                          <a:latin typeface="Aptos Narrow" panose="020B0004020202020204" pitchFamily="34" charset="0"/>
                        </a:rPr>
                        <a:t>Adult</a:t>
                      </a:r>
                    </a:p>
                  </a:txBody>
                  <a:tcPr marL="6350" marR="6350" marT="6350" marB="0" anchor="b">
                    <a:solidFill>
                      <a:schemeClr val="tx2">
                        <a:lumMod val="60000"/>
                        <a:lumOff val="40000"/>
                      </a:schemeClr>
                    </a:solidFill>
                  </a:tcPr>
                </a:tc>
                <a:tc>
                  <a:txBody>
                    <a:bodyPr/>
                    <a:lstStyle/>
                    <a:p>
                      <a:pPr marL="171450" indent="-171450" algn="l" fontAlgn="t">
                        <a:buFontTx/>
                        <a:buChar char="-"/>
                      </a:pPr>
                      <a:r>
                        <a:rPr lang="nl-BE" sz="1400" b="0" i="0" u="none" strike="noStrike" dirty="0">
                          <a:solidFill>
                            <a:srgbClr val="000000"/>
                          </a:solidFill>
                          <a:effectLst/>
                          <a:latin typeface="Aptos Narrow" panose="020B0004020202020204" pitchFamily="34" charset="0"/>
                        </a:rPr>
                        <a:t>Truck </a:t>
                      </a:r>
                      <a:r>
                        <a:rPr lang="nl-BE" sz="1400" b="0" i="0" u="none" strike="noStrike" dirty="0" err="1">
                          <a:solidFill>
                            <a:srgbClr val="000000"/>
                          </a:solidFill>
                          <a:effectLst/>
                          <a:latin typeface="Aptos Narrow" panose="020B0004020202020204" pitchFamily="34" charset="0"/>
                        </a:rPr>
                        <a:t>cold</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fogging</a:t>
                      </a:r>
                      <a:r>
                        <a:rPr lang="nl-BE" sz="1400" b="0" i="0" u="none" strike="noStrike" dirty="0">
                          <a:solidFill>
                            <a:srgbClr val="000000"/>
                          </a:solidFill>
                          <a:effectLst/>
                          <a:latin typeface="Aptos Narrow" panose="020B0004020202020204" pitchFamily="34" charset="0"/>
                        </a:rPr>
                        <a:t> (+backpack </a:t>
                      </a:r>
                      <a:r>
                        <a:rPr lang="nl-BE" sz="1400" b="0" i="0" u="none" strike="noStrike" dirty="0" err="1">
                          <a:solidFill>
                            <a:srgbClr val="000000"/>
                          </a:solidFill>
                          <a:effectLst/>
                          <a:latin typeface="Aptos Narrow" panose="020B0004020202020204" pitchFamily="34" charset="0"/>
                        </a:rPr>
                        <a:t>if</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authochthonous</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with</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pyrethroids</a:t>
                      </a:r>
                      <a:endParaRPr lang="nl-BE" sz="1400" b="0" i="0" u="none" strike="noStrike" dirty="0">
                        <a:solidFill>
                          <a:srgbClr val="000000"/>
                        </a:solidFill>
                        <a:effectLst/>
                        <a:latin typeface="Aptos Narrow" panose="020B0004020202020204" pitchFamily="34" charset="0"/>
                      </a:endParaRPr>
                    </a:p>
                    <a:p>
                      <a:pPr marL="171450" marR="0" lvl="0" indent="-171450" algn="l" defTabSz="914400" rtl="0" eaLnBrk="1" fontAlgn="t" latinLnBrk="0" hangingPunct="1">
                        <a:lnSpc>
                          <a:spcPct val="100000"/>
                        </a:lnSpc>
                        <a:spcBef>
                          <a:spcPts val="0"/>
                        </a:spcBef>
                        <a:spcAft>
                          <a:spcPts val="0"/>
                        </a:spcAft>
                        <a:buClrTx/>
                        <a:buSzTx/>
                        <a:buFontTx/>
                        <a:buChar char="-"/>
                        <a:tabLst/>
                        <a:defRPr/>
                      </a:pPr>
                      <a:r>
                        <a:rPr lang="nl-BE" sz="1400" b="0" i="0" u="none" strike="noStrike" dirty="0" err="1">
                          <a:solidFill>
                            <a:srgbClr val="000000"/>
                          </a:solidFill>
                          <a:effectLst/>
                          <a:latin typeface="Aptos Narrow" panose="020B0004020202020204" pitchFamily="34" charset="0"/>
                        </a:rPr>
                        <a:t>Traps</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using</a:t>
                      </a:r>
                      <a:r>
                        <a:rPr lang="nl-BE" sz="1400" b="0" i="0" u="none" strike="noStrike" dirty="0">
                          <a:solidFill>
                            <a:srgbClr val="000000"/>
                          </a:solidFill>
                          <a:effectLst/>
                          <a:latin typeface="Aptos Narrow" panose="020B0004020202020204" pitchFamily="34" charset="0"/>
                        </a:rPr>
                        <a:t> CO2 </a:t>
                      </a:r>
                      <a:r>
                        <a:rPr lang="nl-BE" sz="1400" b="0" i="0" u="none" strike="noStrike" dirty="0" err="1">
                          <a:solidFill>
                            <a:srgbClr val="000000"/>
                          </a:solidFill>
                          <a:effectLst/>
                          <a:latin typeface="Aptos Narrow" panose="020B0004020202020204" pitchFamily="34" charset="0"/>
                        </a:rPr>
                        <a:t>attractants</a:t>
                      </a:r>
                      <a:endParaRPr lang="nl-BE" sz="1400" b="0" i="0" u="none" strike="noStrike" dirty="0">
                        <a:solidFill>
                          <a:srgbClr val="000000"/>
                        </a:solidFill>
                        <a:effectLst/>
                        <a:latin typeface="Aptos Narrow" panose="020B0004020202020204" pitchFamily="34" charset="0"/>
                      </a:endParaRPr>
                    </a:p>
                    <a:p>
                      <a:pPr marL="171450" indent="-171450" algn="l" fontAlgn="t">
                        <a:buFontTx/>
                        <a:buChar char="-"/>
                      </a:pPr>
                      <a:r>
                        <a:rPr lang="nl-BE" sz="1400" b="0" i="0" u="none" strike="noStrike" dirty="0">
                          <a:solidFill>
                            <a:srgbClr val="000000"/>
                          </a:solidFill>
                          <a:effectLst/>
                          <a:latin typeface="Aptos Narrow" panose="020B0004020202020204" pitchFamily="34" charset="0"/>
                        </a:rPr>
                        <a:t>Skin </a:t>
                      </a:r>
                      <a:r>
                        <a:rPr lang="nl-BE" sz="1400" b="0" i="0" u="none" strike="noStrike" dirty="0" err="1">
                          <a:solidFill>
                            <a:srgbClr val="000000"/>
                          </a:solidFill>
                          <a:effectLst/>
                          <a:latin typeface="Aptos Narrow" panose="020B0004020202020204" pitchFamily="34" charset="0"/>
                        </a:rPr>
                        <a:t>and</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spatial</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repellents</a:t>
                      </a:r>
                      <a:endParaRPr lang="nl-BE" sz="1400" b="0" i="0" u="none" strike="noStrike" dirty="0">
                        <a:solidFill>
                          <a:srgbClr val="000000"/>
                        </a:solidFill>
                        <a:effectLst/>
                        <a:latin typeface="Aptos Narrow" panose="020B0004020202020204" pitchFamily="34" charset="0"/>
                      </a:endParaRPr>
                    </a:p>
                    <a:p>
                      <a:pPr marL="171450" indent="-171450" algn="l" fontAlgn="t">
                        <a:buFontTx/>
                        <a:buChar char="-"/>
                      </a:pPr>
                      <a:r>
                        <a:rPr lang="nl-BE" sz="1400" b="0" i="0" u="none" strike="noStrike" dirty="0" err="1">
                          <a:solidFill>
                            <a:srgbClr val="000000"/>
                          </a:solidFill>
                          <a:effectLst/>
                          <a:latin typeface="Aptos Narrow" panose="020B0004020202020204" pitchFamily="34" charset="0"/>
                        </a:rPr>
                        <a:t>Bednets</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for</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babies</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and</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people</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with</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viraemia</a:t>
                      </a:r>
                      <a:endParaRPr lang="nl-BE" sz="1400" b="0" i="0" u="none" strike="noStrike" dirty="0">
                        <a:solidFill>
                          <a:srgbClr val="000000"/>
                        </a:solidFill>
                        <a:effectLst/>
                        <a:latin typeface="Aptos Narrow" panose="020B0004020202020204" pitchFamily="34" charset="0"/>
                      </a:endParaRPr>
                    </a:p>
                    <a:p>
                      <a:pPr marL="171450" indent="-171450" algn="l" fontAlgn="t">
                        <a:buFontTx/>
                        <a:buChar char="-"/>
                      </a:pPr>
                      <a:r>
                        <a:rPr lang="nl-BE" sz="1400" b="0" i="0" u="none" strike="noStrike" dirty="0" err="1">
                          <a:solidFill>
                            <a:srgbClr val="000000"/>
                          </a:solidFill>
                          <a:effectLst/>
                          <a:latin typeface="Aptos Narrow" panose="020B0004020202020204" pitchFamily="34" charset="0"/>
                        </a:rPr>
                        <a:t>Oviposition</a:t>
                      </a:r>
                      <a:r>
                        <a:rPr lang="nl-BE" sz="1400" b="0" i="0" u="none" strike="noStrike" dirty="0">
                          <a:solidFill>
                            <a:srgbClr val="000000"/>
                          </a:solidFill>
                          <a:effectLst/>
                          <a:latin typeface="Aptos Narrow" panose="020B0004020202020204" pitchFamily="34" charset="0"/>
                        </a:rPr>
                        <a:t> </a:t>
                      </a:r>
                      <a:r>
                        <a:rPr lang="nl-BE" sz="1400" b="0" i="0" u="none" strike="noStrike" dirty="0" err="1">
                          <a:solidFill>
                            <a:srgbClr val="000000"/>
                          </a:solidFill>
                          <a:effectLst/>
                          <a:latin typeface="Aptos Narrow" panose="020B0004020202020204" pitchFamily="34" charset="0"/>
                        </a:rPr>
                        <a:t>traps</a:t>
                      </a:r>
                      <a:endParaRPr lang="nl-BE" sz="1400" b="0" i="0" u="none" strike="noStrike" dirty="0">
                        <a:solidFill>
                          <a:srgbClr val="000000"/>
                        </a:solidFill>
                        <a:effectLst/>
                        <a:latin typeface="Aptos Narrow" panose="020B0004020202020204" pitchFamily="34" charset="0"/>
                      </a:endParaRPr>
                    </a:p>
                  </a:txBody>
                  <a:tcPr marL="6350" marR="6350" marT="6350" marB="0">
                    <a:solidFill>
                      <a:schemeClr val="tx2">
                        <a:lumMod val="60000"/>
                        <a:lumOff val="40000"/>
                      </a:schemeClr>
                    </a:solidFill>
                  </a:tcPr>
                </a:tc>
                <a:extLst>
                  <a:ext uri="{0D108BD9-81ED-4DB2-BD59-A6C34878D82A}">
                    <a16:rowId xmlns:a16="http://schemas.microsoft.com/office/drawing/2014/main" val="2893449010"/>
                  </a:ext>
                </a:extLst>
              </a:tr>
              <a:tr h="364776">
                <a:tc vMerge="1">
                  <a:txBody>
                    <a:bodyPr/>
                    <a:lstStyle/>
                    <a:p>
                      <a:endParaRPr lang="nl-BE"/>
                    </a:p>
                  </a:txBody>
                  <a:tcPr/>
                </a:tc>
                <a:tc>
                  <a:txBody>
                    <a:bodyPr/>
                    <a:lstStyle/>
                    <a:p>
                      <a:pPr marL="171450" indent="-171450" algn="l" fontAlgn="b">
                        <a:buFont typeface="Arial" panose="020B0604020202020204" pitchFamily="34" charset="0"/>
                        <a:buChar char="•"/>
                      </a:pPr>
                      <a:r>
                        <a:rPr lang="nl-BE" sz="1600" b="1" i="0" u="none" strike="noStrike" dirty="0" err="1">
                          <a:solidFill>
                            <a:srgbClr val="000000"/>
                          </a:solidFill>
                          <a:effectLst/>
                          <a:latin typeface="Aptos Narrow" panose="020B0004020202020204" pitchFamily="34" charset="0"/>
                        </a:rPr>
                        <a:t>Larval</a:t>
                      </a:r>
                      <a:endParaRPr lang="nl-BE" sz="1600" b="1" i="0" u="none" strike="noStrike" dirty="0">
                        <a:solidFill>
                          <a:srgbClr val="000000"/>
                        </a:solidFill>
                        <a:effectLst/>
                        <a:latin typeface="Aptos Narrow" panose="020B0004020202020204" pitchFamily="34" charset="0"/>
                      </a:endParaRPr>
                    </a:p>
                  </a:txBody>
                  <a:tcPr marL="6350" marR="6350" marT="6350" marB="0" anchor="b">
                    <a:solidFill>
                      <a:schemeClr val="accent1">
                        <a:lumMod val="60000"/>
                        <a:lumOff val="40000"/>
                      </a:schemeClr>
                    </a:solidFill>
                  </a:tcPr>
                </a:tc>
                <a:tc>
                  <a:txBody>
                    <a:bodyPr/>
                    <a:lstStyle/>
                    <a:p>
                      <a:pPr marL="171450" indent="-171450" algn="l" fontAlgn="t">
                        <a:buFontTx/>
                        <a:buChar char="-"/>
                      </a:pPr>
                      <a:r>
                        <a:rPr lang="en-US" sz="1400" b="0" i="0" u="none" strike="noStrike" dirty="0">
                          <a:solidFill>
                            <a:srgbClr val="000000"/>
                          </a:solidFill>
                          <a:effectLst/>
                          <a:latin typeface="Aptos Narrow" panose="020B0004020202020204" pitchFamily="34" charset="0"/>
                        </a:rPr>
                        <a:t>Destruction of larval breeding sites (private &amp; public property)</a:t>
                      </a:r>
                    </a:p>
                    <a:p>
                      <a:pPr marL="171450" indent="-171450" algn="l" fontAlgn="t">
                        <a:buFontTx/>
                        <a:buChar char="-"/>
                      </a:pPr>
                      <a:r>
                        <a:rPr lang="en-US" sz="1400" b="0" i="0" u="none" strike="noStrike" dirty="0" err="1">
                          <a:solidFill>
                            <a:srgbClr val="000000"/>
                          </a:solidFill>
                          <a:effectLst/>
                          <a:latin typeface="Aptos Narrow" panose="020B0004020202020204" pitchFamily="34" charset="0"/>
                        </a:rPr>
                        <a:t>Larviciding</a:t>
                      </a:r>
                      <a:r>
                        <a:rPr lang="en-US" sz="1400" b="0" i="0" u="none" strike="noStrike" dirty="0">
                          <a:solidFill>
                            <a:srgbClr val="000000"/>
                          </a:solidFill>
                          <a:effectLst/>
                          <a:latin typeface="Aptos Narrow" panose="020B0004020202020204" pitchFamily="34" charset="0"/>
                        </a:rPr>
                        <a:t> with BTI (&amp; BS)</a:t>
                      </a:r>
                    </a:p>
                  </a:txBody>
                  <a:tcPr marL="6350" marR="6350" marT="6350" marB="0">
                    <a:solidFill>
                      <a:schemeClr val="accent1">
                        <a:lumMod val="60000"/>
                        <a:lumOff val="40000"/>
                      </a:schemeClr>
                    </a:solidFill>
                  </a:tcPr>
                </a:tc>
                <a:extLst>
                  <a:ext uri="{0D108BD9-81ED-4DB2-BD59-A6C34878D82A}">
                    <a16:rowId xmlns:a16="http://schemas.microsoft.com/office/drawing/2014/main" val="3155212555"/>
                  </a:ext>
                </a:extLst>
              </a:tr>
              <a:tr h="0">
                <a:tc>
                  <a:txBody>
                    <a:bodyPr/>
                    <a:lstStyle/>
                    <a:p>
                      <a:pPr algn="l" fontAlgn="b"/>
                      <a:endParaRPr lang="nl-BE" sz="18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endParaRPr lang="nl-BE" sz="16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endParaRPr lang="nl-BE" sz="14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379824053"/>
                  </a:ext>
                </a:extLst>
              </a:tr>
              <a:tr h="364776">
                <a:tc>
                  <a:txBody>
                    <a:bodyPr/>
                    <a:lstStyle/>
                    <a:p>
                      <a:pPr algn="l" fontAlgn="b"/>
                      <a:endParaRPr lang="nl-BE" sz="1800" b="0" i="0" u="none" strike="noStrike">
                        <a:solidFill>
                          <a:srgbClr val="000000"/>
                        </a:solidFill>
                        <a:effectLst/>
                        <a:latin typeface="Aptos Narrow" panose="020B0004020202020204" pitchFamily="34" charset="0"/>
                      </a:endParaRPr>
                    </a:p>
                  </a:txBody>
                  <a:tcPr marL="6350" marR="6350" marT="6350" marB="0" anchor="b"/>
                </a:tc>
                <a:tc>
                  <a:txBody>
                    <a:bodyPr/>
                    <a:lstStyle/>
                    <a:p>
                      <a:pPr algn="l" fontAlgn="b"/>
                      <a:r>
                        <a:rPr lang="nl-BE" sz="1600" b="0" i="0" u="none" strike="noStrike" dirty="0" err="1">
                          <a:solidFill>
                            <a:srgbClr val="000000"/>
                          </a:solidFill>
                          <a:effectLst/>
                          <a:latin typeface="Aptos Narrow" panose="020B0004020202020204" pitchFamily="34" charset="0"/>
                        </a:rPr>
                        <a:t>Social</a:t>
                      </a:r>
                      <a:r>
                        <a:rPr lang="nl-BE" sz="1600" b="0" i="0" u="none" strike="noStrike" dirty="0">
                          <a:solidFill>
                            <a:srgbClr val="000000"/>
                          </a:solidFill>
                          <a:effectLst/>
                          <a:latin typeface="Aptos Narrow" panose="020B0004020202020204" pitchFamily="34" charset="0"/>
                        </a:rPr>
                        <a:t> </a:t>
                      </a:r>
                      <a:r>
                        <a:rPr lang="nl-BE" sz="1600" b="0" i="0" u="none" strike="noStrike" dirty="0" err="1">
                          <a:solidFill>
                            <a:srgbClr val="000000"/>
                          </a:solidFill>
                          <a:effectLst/>
                          <a:latin typeface="Aptos Narrow" panose="020B0004020202020204" pitchFamily="34" charset="0"/>
                        </a:rPr>
                        <a:t>mobilisation</a:t>
                      </a:r>
                      <a:endParaRPr lang="nl-BE" sz="1600" b="0" i="0" u="none" strike="noStrike" dirty="0">
                        <a:solidFill>
                          <a:srgbClr val="000000"/>
                        </a:solidFill>
                        <a:effectLst/>
                        <a:latin typeface="Aptos Narrow" panose="020B0004020202020204" pitchFamily="34" charset="0"/>
                      </a:endParaRPr>
                    </a:p>
                  </a:txBody>
                  <a:tcPr marL="6350" marR="6350" marT="6350" marB="0" anchor="b"/>
                </a:tc>
                <a:tc>
                  <a:txBody>
                    <a:bodyPr/>
                    <a:lstStyle/>
                    <a:p>
                      <a:pPr marL="171450" indent="-171450" algn="l" fontAlgn="b">
                        <a:buFontTx/>
                        <a:buChar char="-"/>
                      </a:pPr>
                      <a:r>
                        <a:rPr lang="en-GB" sz="1400" b="0" i="0" u="none" strike="noStrike" dirty="0">
                          <a:solidFill>
                            <a:srgbClr val="000000"/>
                          </a:solidFill>
                          <a:effectLst/>
                          <a:latin typeface="Aptos Narrow" panose="020B0004020202020204" pitchFamily="34" charset="0"/>
                        </a:rPr>
                        <a:t>Awareness campaigns at the start of the season (May - Nov)</a:t>
                      </a:r>
                      <a:endParaRPr lang="nl-BE" sz="1400" b="0" i="0" u="none" strike="noStrike" dirty="0">
                        <a:solidFill>
                          <a:srgbClr val="000000"/>
                        </a:solidFill>
                        <a:effectLst/>
                        <a:latin typeface="Aptos Narrow" panose="020B0004020202020204" pitchFamily="34" charset="0"/>
                      </a:endParaRPr>
                    </a:p>
                    <a:p>
                      <a:pPr marL="171450" indent="-171450" algn="l" fontAlgn="b">
                        <a:buFontTx/>
                        <a:buChar char="-"/>
                      </a:pPr>
                      <a:r>
                        <a:rPr lang="en-GB" sz="1400" b="0" i="0" u="none" strike="noStrike" dirty="0">
                          <a:solidFill>
                            <a:srgbClr val="000000"/>
                          </a:solidFill>
                          <a:effectLst/>
                          <a:latin typeface="Aptos Narrow" panose="020B0004020202020204" pitchFamily="34" charset="0"/>
                        </a:rPr>
                        <a:t>Info campaigns for health professionals &amp; population in case of autochthonous case</a:t>
                      </a:r>
                    </a:p>
                    <a:p>
                      <a:pPr marL="171450" indent="-171450" algn="l" fontAlgn="b">
                        <a:buFontTx/>
                        <a:buChar char="-"/>
                      </a:pPr>
                      <a:r>
                        <a:rPr lang="en-GB" sz="1400" b="0" i="0" u="none" strike="noStrike" dirty="0">
                          <a:solidFill>
                            <a:srgbClr val="000000"/>
                          </a:solidFill>
                          <a:effectLst/>
                          <a:latin typeface="Aptos Narrow" panose="020B0004020202020204" pitchFamily="34" charset="0"/>
                        </a:rPr>
                        <a:t>Sensitisation in schools</a:t>
                      </a:r>
                    </a:p>
                  </a:txBody>
                  <a:tcPr marL="6350" marR="6350" marT="6350" marB="0" anchor="b"/>
                </a:tc>
                <a:extLst>
                  <a:ext uri="{0D108BD9-81ED-4DB2-BD59-A6C34878D82A}">
                    <a16:rowId xmlns:a16="http://schemas.microsoft.com/office/drawing/2014/main" val="3690041299"/>
                  </a:ext>
                </a:extLst>
              </a:tr>
              <a:tr h="364776">
                <a:tc>
                  <a:txBody>
                    <a:bodyPr/>
                    <a:lstStyle/>
                    <a:p>
                      <a:pPr algn="l" fontAlgn="b"/>
                      <a:endParaRPr lang="nl-BE" sz="18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l" fontAlgn="b"/>
                      <a:r>
                        <a:rPr lang="nl-BE" sz="1600" b="0" i="0" u="none" strike="noStrike" dirty="0" err="1">
                          <a:solidFill>
                            <a:srgbClr val="000000"/>
                          </a:solidFill>
                          <a:effectLst/>
                          <a:latin typeface="Aptos Narrow" panose="020B0004020202020204" pitchFamily="34" charset="0"/>
                        </a:rPr>
                        <a:t>Multisectoral</a:t>
                      </a:r>
                      <a:r>
                        <a:rPr lang="nl-BE" sz="1600" b="0" i="0" u="none" strike="noStrike" dirty="0">
                          <a:solidFill>
                            <a:srgbClr val="000000"/>
                          </a:solidFill>
                          <a:effectLst/>
                          <a:latin typeface="Aptos Narrow" panose="020B0004020202020204" pitchFamily="34" charset="0"/>
                        </a:rPr>
                        <a:t> </a:t>
                      </a:r>
                      <a:r>
                        <a:rPr lang="nl-BE" sz="1600" b="0" i="0" u="none" strike="noStrike" dirty="0" err="1">
                          <a:solidFill>
                            <a:srgbClr val="000000"/>
                          </a:solidFill>
                          <a:effectLst/>
                          <a:latin typeface="Aptos Narrow" panose="020B0004020202020204" pitchFamily="34" charset="0"/>
                        </a:rPr>
                        <a:t>collaboration</a:t>
                      </a:r>
                      <a:endParaRPr lang="nl-BE" sz="1600" b="0" i="0" u="none" strike="noStrike" dirty="0">
                        <a:solidFill>
                          <a:srgbClr val="000000"/>
                        </a:solidFill>
                        <a:effectLst/>
                        <a:latin typeface="Aptos Narrow" panose="020B0004020202020204" pitchFamily="34" charset="0"/>
                      </a:endParaRPr>
                    </a:p>
                  </a:txBody>
                  <a:tcPr marL="6350" marR="6350" marT="6350" marB="0" anchor="b"/>
                </a:tc>
                <a:tc>
                  <a:txBody>
                    <a:bodyPr/>
                    <a:lstStyle/>
                    <a:p>
                      <a:pPr marL="171450" indent="-171450" algn="l" fontAlgn="b">
                        <a:buFontTx/>
                        <a:buChar char="-"/>
                      </a:pPr>
                      <a:r>
                        <a:rPr lang="en-GB" sz="1400" b="0" i="0" u="none" strike="noStrike" dirty="0">
                          <a:solidFill>
                            <a:srgbClr val="000000"/>
                          </a:solidFill>
                          <a:effectLst/>
                          <a:latin typeface="Aptos Narrow" panose="020B0004020202020204" pitchFamily="34" charset="0"/>
                        </a:rPr>
                        <a:t>Present. Between </a:t>
                      </a:r>
                      <a:r>
                        <a:rPr lang="en-GB" sz="1400" b="0" i="0" u="none" strike="noStrike" dirty="0" err="1">
                          <a:solidFill>
                            <a:srgbClr val="000000"/>
                          </a:solidFill>
                          <a:effectLst/>
                          <a:latin typeface="Aptos Narrow" panose="020B0004020202020204" pitchFamily="34" charset="0"/>
                        </a:rPr>
                        <a:t>municiaplities</a:t>
                      </a:r>
                      <a:r>
                        <a:rPr lang="en-GB" sz="1400" b="0" i="0" u="none" strike="noStrike" dirty="0">
                          <a:solidFill>
                            <a:srgbClr val="000000"/>
                          </a:solidFill>
                          <a:effectLst/>
                          <a:latin typeface="Aptos Narrow" panose="020B0004020202020204" pitchFamily="34" charset="0"/>
                        </a:rPr>
                        <a:t>, health professionals, ministry of health, individuals etc</a:t>
                      </a:r>
                    </a:p>
                  </a:txBody>
                  <a:tcPr marL="6350" marR="6350" marT="6350" marB="0" anchor="b"/>
                </a:tc>
                <a:extLst>
                  <a:ext uri="{0D108BD9-81ED-4DB2-BD59-A6C34878D82A}">
                    <a16:rowId xmlns:a16="http://schemas.microsoft.com/office/drawing/2014/main" val="1275256026"/>
                  </a:ext>
                </a:extLst>
              </a:tr>
            </a:tbl>
          </a:graphicData>
        </a:graphic>
      </p:graphicFrame>
    </p:spTree>
    <p:extLst>
      <p:ext uri="{BB962C8B-B14F-4D97-AF65-F5344CB8AC3E}">
        <p14:creationId xmlns:p14="http://schemas.microsoft.com/office/powerpoint/2010/main" val="3611080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79127-061B-0555-2287-1AE555A182B1}"/>
              </a:ext>
            </a:extLst>
          </p:cNvPr>
          <p:cNvSpPr>
            <a:spLocks noGrp="1"/>
          </p:cNvSpPr>
          <p:nvPr>
            <p:ph type="title"/>
          </p:nvPr>
        </p:nvSpPr>
        <p:spPr>
          <a:xfrm>
            <a:off x="287079" y="182846"/>
            <a:ext cx="11780874" cy="606960"/>
          </a:xfrm>
        </p:spPr>
        <p:txBody>
          <a:bodyPr>
            <a:noAutofit/>
          </a:bodyPr>
          <a:lstStyle/>
          <a:p>
            <a:r>
              <a:rPr lang="en-GB" sz="2400" dirty="0"/>
              <a:t>Which control methods are currently used by the other EU countries or could be interesting ?</a:t>
            </a:r>
            <a:br>
              <a:rPr lang="en-GB" sz="2400" dirty="0"/>
            </a:br>
            <a:endParaRPr lang="nl-BE" sz="2400" dirty="0">
              <a:highlight>
                <a:srgbClr val="FFFF00"/>
              </a:highlight>
            </a:endParaRPr>
          </a:p>
        </p:txBody>
      </p:sp>
      <p:graphicFrame>
        <p:nvGraphicFramePr>
          <p:cNvPr id="5" name="Content Placeholder 4">
            <a:extLst>
              <a:ext uri="{FF2B5EF4-FFF2-40B4-BE49-F238E27FC236}">
                <a16:creationId xmlns:a16="http://schemas.microsoft.com/office/drawing/2014/main" id="{0A24B0FF-FB33-141C-58CF-C991AEE93968}"/>
              </a:ext>
            </a:extLst>
          </p:cNvPr>
          <p:cNvGraphicFramePr>
            <a:graphicFrameLocks noGrp="1"/>
          </p:cNvGraphicFramePr>
          <p:nvPr>
            <p:ph idx="1"/>
            <p:extLst>
              <p:ext uri="{D42A27DB-BD31-4B8C-83A1-F6EECF244321}">
                <p14:modId xmlns:p14="http://schemas.microsoft.com/office/powerpoint/2010/main" val="413680552"/>
              </p:ext>
            </p:extLst>
          </p:nvPr>
        </p:nvGraphicFramePr>
        <p:xfrm>
          <a:off x="780000" y="805287"/>
          <a:ext cx="10620000" cy="5566387"/>
        </p:xfrm>
        <a:graphic>
          <a:graphicData uri="http://schemas.openxmlformats.org/drawingml/2006/table">
            <a:tbl>
              <a:tblPr>
                <a:tableStyleId>{21E4AEA4-8DFA-4A89-87EB-49C32662AFE0}</a:tableStyleId>
              </a:tblPr>
              <a:tblGrid>
                <a:gridCol w="1915858">
                  <a:extLst>
                    <a:ext uri="{9D8B030D-6E8A-4147-A177-3AD203B41FA5}">
                      <a16:colId xmlns:a16="http://schemas.microsoft.com/office/drawing/2014/main" val="323052587"/>
                    </a:ext>
                  </a:extLst>
                </a:gridCol>
                <a:gridCol w="2870929">
                  <a:extLst>
                    <a:ext uri="{9D8B030D-6E8A-4147-A177-3AD203B41FA5}">
                      <a16:colId xmlns:a16="http://schemas.microsoft.com/office/drawing/2014/main" val="1674821735"/>
                    </a:ext>
                  </a:extLst>
                </a:gridCol>
                <a:gridCol w="5833213">
                  <a:extLst>
                    <a:ext uri="{9D8B030D-6E8A-4147-A177-3AD203B41FA5}">
                      <a16:colId xmlns:a16="http://schemas.microsoft.com/office/drawing/2014/main" val="261432021"/>
                    </a:ext>
                  </a:extLst>
                </a:gridCol>
              </a:tblGrid>
              <a:tr h="376540">
                <a:tc>
                  <a:txBody>
                    <a:bodyPr/>
                    <a:lstStyle/>
                    <a:p>
                      <a:pPr algn="l" fontAlgn="t"/>
                      <a:r>
                        <a:rPr lang="nl-BE" sz="1600" b="1" u="none" strike="noStrike" dirty="0">
                          <a:effectLst/>
                        </a:rPr>
                        <a:t>Target</a:t>
                      </a:r>
                      <a:endParaRPr lang="nl-BE" sz="1600" b="1" i="0" u="none" strike="noStrike" dirty="0">
                        <a:solidFill>
                          <a:srgbClr val="000000"/>
                        </a:solidFill>
                        <a:effectLst/>
                        <a:latin typeface="Aptos Narrow" panose="020B0004020202020204" pitchFamily="34" charset="0"/>
                      </a:endParaRPr>
                    </a:p>
                  </a:txBody>
                  <a:tcPr marL="5404" marR="5404" marT="5404" marB="0"/>
                </a:tc>
                <a:tc>
                  <a:txBody>
                    <a:bodyPr/>
                    <a:lstStyle/>
                    <a:p>
                      <a:pPr algn="l" fontAlgn="t"/>
                      <a:r>
                        <a:rPr lang="nl-BE" sz="1600" b="1" u="none" strike="noStrike" dirty="0">
                          <a:effectLst/>
                        </a:rPr>
                        <a:t>Type of </a:t>
                      </a:r>
                      <a:r>
                        <a:rPr lang="nl-BE" sz="1600" b="1" u="none" strike="noStrike" dirty="0" err="1">
                          <a:effectLst/>
                        </a:rPr>
                        <a:t>method</a:t>
                      </a:r>
                      <a:endParaRPr lang="nl-BE" sz="1600" b="1" i="0" u="none" strike="noStrike" dirty="0">
                        <a:solidFill>
                          <a:srgbClr val="000000"/>
                        </a:solidFill>
                        <a:effectLst/>
                        <a:latin typeface="Aptos Narrow" panose="020B0004020202020204" pitchFamily="34" charset="0"/>
                      </a:endParaRPr>
                    </a:p>
                  </a:txBody>
                  <a:tcPr marL="5404" marR="5404" marT="5404" marB="0"/>
                </a:tc>
                <a:tc>
                  <a:txBody>
                    <a:bodyPr/>
                    <a:lstStyle/>
                    <a:p>
                      <a:pPr algn="l" fontAlgn="t"/>
                      <a:r>
                        <a:rPr lang="nl-BE" sz="1600" b="1" u="none" strike="noStrike" kern="1200" dirty="0">
                          <a:solidFill>
                            <a:schemeClr val="dk1"/>
                          </a:solidFill>
                          <a:effectLst/>
                          <a:latin typeface="+mn-lt"/>
                          <a:ea typeface="+mn-ea"/>
                          <a:cs typeface="+mn-cs"/>
                        </a:rPr>
                        <a:t>Tools</a:t>
                      </a:r>
                    </a:p>
                  </a:txBody>
                  <a:tcPr marL="5404" marR="5404" marT="5404" marB="0"/>
                </a:tc>
                <a:extLst>
                  <a:ext uri="{0D108BD9-81ED-4DB2-BD59-A6C34878D82A}">
                    <a16:rowId xmlns:a16="http://schemas.microsoft.com/office/drawing/2014/main" val="32958740"/>
                  </a:ext>
                </a:extLst>
              </a:tr>
              <a:tr h="202968">
                <a:tc rowSpan="8">
                  <a:txBody>
                    <a:bodyPr/>
                    <a:lstStyle/>
                    <a:p>
                      <a:pPr algn="l" fontAlgn="t"/>
                      <a:r>
                        <a:rPr lang="nl-BE" sz="1600" u="none" strike="noStrike" dirty="0">
                          <a:effectLst/>
                        </a:rPr>
                        <a:t>Immature</a:t>
                      </a:r>
                      <a:endParaRPr lang="nl-BE" sz="1600" b="0" i="0" u="none" strike="noStrike" dirty="0">
                        <a:solidFill>
                          <a:srgbClr val="000000"/>
                        </a:solidFill>
                        <a:effectLst/>
                        <a:latin typeface="Aptos Narrow" panose="020B0004020202020204" pitchFamily="34" charset="0"/>
                      </a:endParaRPr>
                    </a:p>
                  </a:txBody>
                  <a:tcPr marL="5404" marR="5404" marT="5404" marB="0"/>
                </a:tc>
                <a:tc>
                  <a:txBody>
                    <a:bodyPr/>
                    <a:lstStyle/>
                    <a:p>
                      <a:pPr algn="l" fontAlgn="t"/>
                      <a:r>
                        <a:rPr lang="nl-BE" sz="1600" u="none" strike="noStrike">
                          <a:effectLst/>
                        </a:rPr>
                        <a:t>Biological</a:t>
                      </a:r>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nl-BE" sz="1600" u="none" strike="noStrike">
                          <a:effectLst/>
                        </a:rPr>
                        <a:t>BTI</a:t>
                      </a:r>
                      <a:endParaRPr lang="nl-BE" sz="1600" b="0" i="0" u="none" strike="noStrike">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1219590777"/>
                  </a:ext>
                </a:extLst>
              </a:tr>
              <a:tr h="376540">
                <a:tc vMerge="1">
                  <a:txBody>
                    <a:bodyPr/>
                    <a:lstStyle/>
                    <a:p>
                      <a:endParaRPr lang="nl-BE"/>
                    </a:p>
                  </a:txBody>
                  <a:tcPr/>
                </a:tc>
                <a:tc>
                  <a:txBody>
                    <a:bodyPr/>
                    <a:lstStyle/>
                    <a:p>
                      <a:pPr algn="l" fontAlgn="t"/>
                      <a:endParaRPr lang="nl-BE" sz="1600" b="0" i="0" u="none" strike="noStrike" dirty="0">
                        <a:solidFill>
                          <a:srgbClr val="000000"/>
                        </a:solidFill>
                        <a:effectLst/>
                        <a:latin typeface="Aptos Narrow" panose="020B0004020202020204" pitchFamily="34" charset="0"/>
                      </a:endParaRPr>
                    </a:p>
                  </a:txBody>
                  <a:tcPr marL="5404" marR="5404" marT="5404" marB="0"/>
                </a:tc>
                <a:tc>
                  <a:txBody>
                    <a:bodyPr/>
                    <a:lstStyle/>
                    <a:p>
                      <a:pPr algn="l" fontAlgn="t"/>
                      <a:r>
                        <a:rPr lang="en-US" sz="1600" u="none" strike="noStrike">
                          <a:effectLst/>
                        </a:rPr>
                        <a:t>BS  (in combination with BTI= Vectomax)</a:t>
                      </a:r>
                      <a:endParaRPr lang="en-US" sz="1600" b="0" i="0" u="none" strike="noStrike">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1402926889"/>
                  </a:ext>
                </a:extLst>
              </a:tr>
              <a:tr h="202968">
                <a:tc vMerge="1">
                  <a:txBody>
                    <a:bodyPr/>
                    <a:lstStyle/>
                    <a:p>
                      <a:endParaRPr lang="nl-BE"/>
                    </a:p>
                  </a:txBody>
                  <a:tcPr/>
                </a:tc>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nl-BE" sz="1600" u="none" strike="noStrike">
                          <a:effectLst/>
                        </a:rPr>
                        <a:t>Predators eg fish, copepods</a:t>
                      </a:r>
                      <a:endParaRPr lang="nl-BE" sz="1600" b="0" i="0" u="none" strike="noStrike">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1981695614"/>
                  </a:ext>
                </a:extLst>
              </a:tr>
              <a:tr h="202968">
                <a:tc vMerge="1">
                  <a:txBody>
                    <a:bodyPr/>
                    <a:lstStyle/>
                    <a:p>
                      <a:endParaRPr lang="nl-BE"/>
                    </a:p>
                  </a:txBody>
                  <a:tcPr/>
                </a:tc>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endParaRPr lang="nl-BE"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4256518273"/>
                  </a:ext>
                </a:extLst>
              </a:tr>
              <a:tr h="202968">
                <a:tc vMerge="1">
                  <a:txBody>
                    <a:bodyPr/>
                    <a:lstStyle/>
                    <a:p>
                      <a:endParaRPr lang="nl-BE"/>
                    </a:p>
                  </a:txBody>
                  <a:tcPr/>
                </a:tc>
                <a:tc>
                  <a:txBody>
                    <a:bodyPr/>
                    <a:lstStyle/>
                    <a:p>
                      <a:pPr algn="l" fontAlgn="t"/>
                      <a:r>
                        <a:rPr lang="nl-BE" sz="1600" u="none" strike="noStrike">
                          <a:effectLst/>
                        </a:rPr>
                        <a:t>Chemical</a:t>
                      </a:r>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nl-BE" sz="1600" i="1" u="none" strike="noStrike" dirty="0">
                          <a:effectLst/>
                        </a:rPr>
                        <a:t>IGR (</a:t>
                      </a:r>
                      <a:r>
                        <a:rPr lang="nl-BE" sz="1600" i="1" u="none" strike="noStrike" dirty="0" err="1">
                          <a:effectLst/>
                        </a:rPr>
                        <a:t>Growth</a:t>
                      </a:r>
                      <a:r>
                        <a:rPr lang="nl-BE" sz="1600" i="1" u="none" strike="noStrike" dirty="0">
                          <a:effectLst/>
                        </a:rPr>
                        <a:t> regulators)</a:t>
                      </a:r>
                      <a:endParaRPr lang="nl-BE" sz="1600" b="0" i="1"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107662951"/>
                  </a:ext>
                </a:extLst>
              </a:tr>
              <a:tr h="202968">
                <a:tc vMerge="1">
                  <a:txBody>
                    <a:bodyPr/>
                    <a:lstStyle/>
                    <a:p>
                      <a:endParaRPr lang="nl-BE"/>
                    </a:p>
                  </a:txBody>
                  <a:tcPr/>
                </a:tc>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endParaRPr lang="nl-BE"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1179507045"/>
                  </a:ext>
                </a:extLst>
              </a:tr>
              <a:tr h="202968">
                <a:tc vMerge="1">
                  <a:txBody>
                    <a:bodyPr/>
                    <a:lstStyle/>
                    <a:p>
                      <a:endParaRPr lang="nl-BE"/>
                    </a:p>
                  </a:txBody>
                  <a:tcPr/>
                </a:tc>
                <a:tc>
                  <a:txBody>
                    <a:bodyPr/>
                    <a:lstStyle/>
                    <a:p>
                      <a:pPr algn="l" fontAlgn="t"/>
                      <a:r>
                        <a:rPr lang="nl-BE" sz="1600" u="none" strike="noStrike" dirty="0" err="1">
                          <a:effectLst/>
                        </a:rPr>
                        <a:t>Environmental</a:t>
                      </a:r>
                      <a:endParaRPr lang="nl-BE" sz="1600" b="0" i="0" u="none" strike="noStrike" dirty="0">
                        <a:solidFill>
                          <a:srgbClr val="000000"/>
                        </a:solidFill>
                        <a:effectLst/>
                        <a:latin typeface="Aptos Narrow" panose="020B0004020202020204" pitchFamily="34" charset="0"/>
                      </a:endParaRPr>
                    </a:p>
                  </a:txBody>
                  <a:tcPr marL="5404" marR="5404" marT="5404" marB="0"/>
                </a:tc>
                <a:tc>
                  <a:txBody>
                    <a:bodyPr/>
                    <a:lstStyle/>
                    <a:p>
                      <a:pPr algn="l" fontAlgn="t"/>
                      <a:r>
                        <a:rPr lang="nl-BE" sz="1600" u="none" strike="noStrike" dirty="0" err="1">
                          <a:effectLst/>
                        </a:rPr>
                        <a:t>Destruction</a:t>
                      </a:r>
                      <a:r>
                        <a:rPr lang="nl-BE" sz="1600" u="none" strike="noStrike" dirty="0">
                          <a:effectLst/>
                        </a:rPr>
                        <a:t> of </a:t>
                      </a:r>
                      <a:r>
                        <a:rPr lang="nl-BE" sz="1600" u="none" strike="noStrike" dirty="0" err="1">
                          <a:effectLst/>
                        </a:rPr>
                        <a:t>breeding</a:t>
                      </a:r>
                      <a:r>
                        <a:rPr lang="nl-BE" sz="1600" u="none" strike="noStrike" dirty="0">
                          <a:effectLst/>
                        </a:rPr>
                        <a:t> sites</a:t>
                      </a:r>
                      <a:endParaRPr lang="nl-BE"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307638876"/>
                  </a:ext>
                </a:extLst>
              </a:tr>
              <a:tr h="292637">
                <a:tc vMerge="1">
                  <a:txBody>
                    <a:bodyPr/>
                    <a:lstStyle/>
                    <a:p>
                      <a:endParaRPr lang="nl-BE"/>
                    </a:p>
                  </a:txBody>
                  <a:tcPr/>
                </a:tc>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en-US" sz="1600" u="none" strike="noStrike" dirty="0">
                          <a:effectLst/>
                        </a:rPr>
                        <a:t>Mechanical protection – Polydimethylsiloxane(PDMS) vs Oil</a:t>
                      </a:r>
                      <a:endParaRPr lang="en-US"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1255346644"/>
                  </a:ext>
                </a:extLst>
              </a:tr>
              <a:tr h="202968">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endParaRPr lang="nl-BE"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1568888886"/>
                  </a:ext>
                </a:extLst>
              </a:tr>
              <a:tr h="202968">
                <a:tc rowSpan="6">
                  <a:txBody>
                    <a:bodyPr/>
                    <a:lstStyle/>
                    <a:p>
                      <a:pPr algn="l" fontAlgn="t"/>
                      <a:r>
                        <a:rPr lang="nl-BE" sz="1600" u="none" strike="noStrike">
                          <a:effectLst/>
                        </a:rPr>
                        <a:t>Adult</a:t>
                      </a:r>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nl-BE" sz="1600" u="none" strike="noStrike">
                          <a:effectLst/>
                        </a:rPr>
                        <a:t>Biological</a:t>
                      </a:r>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nl-BE" sz="1600" i="1" u="none" strike="noStrike" dirty="0">
                          <a:effectLst/>
                        </a:rPr>
                        <a:t>SIT (</a:t>
                      </a:r>
                      <a:r>
                        <a:rPr lang="nl-BE" sz="1600" i="1" u="none" strike="noStrike" dirty="0" err="1">
                          <a:effectLst/>
                        </a:rPr>
                        <a:t>Sterile</a:t>
                      </a:r>
                      <a:r>
                        <a:rPr lang="nl-BE" sz="1600" i="1" u="none" strike="noStrike" dirty="0">
                          <a:effectLst/>
                        </a:rPr>
                        <a:t> </a:t>
                      </a:r>
                      <a:r>
                        <a:rPr lang="nl-BE" sz="1600" i="1" u="none" strike="noStrike" dirty="0" err="1">
                          <a:effectLst/>
                        </a:rPr>
                        <a:t>males</a:t>
                      </a:r>
                      <a:r>
                        <a:rPr lang="nl-BE" sz="1600" i="1" u="none" strike="noStrike" dirty="0">
                          <a:effectLst/>
                        </a:rPr>
                        <a:t> </a:t>
                      </a:r>
                      <a:r>
                        <a:rPr lang="nl-BE" sz="1600" i="1" u="none" strike="noStrike" dirty="0" err="1">
                          <a:effectLst/>
                        </a:rPr>
                        <a:t>introduction</a:t>
                      </a:r>
                      <a:r>
                        <a:rPr lang="nl-BE" sz="1600" i="1" u="none" strike="noStrike" dirty="0">
                          <a:effectLst/>
                        </a:rPr>
                        <a:t>)</a:t>
                      </a:r>
                      <a:endParaRPr lang="nl-BE" sz="1600" b="0" i="1"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3699767101"/>
                  </a:ext>
                </a:extLst>
              </a:tr>
              <a:tr h="202968">
                <a:tc vMerge="1">
                  <a:txBody>
                    <a:bodyPr/>
                    <a:lstStyle/>
                    <a:p>
                      <a:endParaRPr lang="nl-BE"/>
                    </a:p>
                  </a:txBody>
                  <a:tcPr/>
                </a:tc>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nl-BE" sz="1600" i="1" u="none" strike="noStrike" dirty="0" err="1">
                          <a:effectLst/>
                        </a:rPr>
                        <a:t>Wolbachia</a:t>
                      </a:r>
                      <a:endParaRPr lang="nl-BE" sz="1600" b="0" i="1"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3659960759"/>
                  </a:ext>
                </a:extLst>
              </a:tr>
              <a:tr h="45964">
                <a:tc vMerge="1">
                  <a:txBody>
                    <a:bodyPr/>
                    <a:lstStyle/>
                    <a:p>
                      <a:endParaRPr lang="nl-BE"/>
                    </a:p>
                  </a:txBody>
                  <a:tcPr/>
                </a:tc>
                <a:tc>
                  <a:txBody>
                    <a:bodyPr/>
                    <a:lstStyle/>
                    <a:p>
                      <a:pPr algn="l" fontAlgn="t"/>
                      <a:endParaRPr lang="nl-BE" sz="1600" b="0" i="0" u="none" strike="noStrike" dirty="0">
                        <a:solidFill>
                          <a:srgbClr val="000000"/>
                        </a:solidFill>
                        <a:effectLst/>
                        <a:latin typeface="Aptos Narrow" panose="020B0004020202020204" pitchFamily="34" charset="0"/>
                      </a:endParaRPr>
                    </a:p>
                  </a:txBody>
                  <a:tcPr marL="5404" marR="5404" marT="5404" marB="0"/>
                </a:tc>
                <a:tc>
                  <a:txBody>
                    <a:bodyPr/>
                    <a:lstStyle/>
                    <a:p>
                      <a:pPr algn="l" fontAlgn="t"/>
                      <a:r>
                        <a:rPr lang="nl-BE" sz="1600" u="none" strike="noStrike" kern="1200" dirty="0">
                          <a:solidFill>
                            <a:schemeClr val="dk1"/>
                          </a:solidFill>
                          <a:effectLst/>
                          <a:latin typeface="+mn-lt"/>
                          <a:ea typeface="+mn-ea"/>
                          <a:cs typeface="+mn-cs"/>
                        </a:rPr>
                        <a:t>Mass trapping</a:t>
                      </a:r>
                    </a:p>
                  </a:txBody>
                  <a:tcPr marL="5404" marR="5404" marT="5404" marB="0"/>
                </a:tc>
                <a:extLst>
                  <a:ext uri="{0D108BD9-81ED-4DB2-BD59-A6C34878D82A}">
                    <a16:rowId xmlns:a16="http://schemas.microsoft.com/office/drawing/2014/main" val="4072503597"/>
                  </a:ext>
                </a:extLst>
              </a:tr>
              <a:tr h="376540">
                <a:tc vMerge="1">
                  <a:txBody>
                    <a:bodyPr/>
                    <a:lstStyle/>
                    <a:p>
                      <a:endParaRPr lang="nl-BE"/>
                    </a:p>
                  </a:txBody>
                  <a:tcPr/>
                </a:tc>
                <a:tc>
                  <a:txBody>
                    <a:bodyPr/>
                    <a:lstStyle/>
                    <a:p>
                      <a:pPr algn="l" fontAlgn="t"/>
                      <a:r>
                        <a:rPr lang="nl-BE" sz="1600" u="none" strike="noStrike">
                          <a:effectLst/>
                        </a:rPr>
                        <a:t>Chemical</a:t>
                      </a:r>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nl-BE" sz="1600" u="none" strike="noStrike" dirty="0" err="1">
                          <a:effectLst/>
                        </a:rPr>
                        <a:t>Fogging</a:t>
                      </a:r>
                      <a:r>
                        <a:rPr lang="nl-BE" sz="1600" u="none" strike="noStrike" dirty="0">
                          <a:effectLst/>
                        </a:rPr>
                        <a:t> - </a:t>
                      </a:r>
                      <a:r>
                        <a:rPr lang="nl-BE" sz="1600" u="none" strike="noStrike" dirty="0" err="1">
                          <a:effectLst/>
                        </a:rPr>
                        <a:t>street</a:t>
                      </a:r>
                      <a:r>
                        <a:rPr lang="nl-BE" sz="1600" u="none" strike="noStrike" dirty="0">
                          <a:effectLst/>
                        </a:rPr>
                        <a:t>/</a:t>
                      </a:r>
                      <a:r>
                        <a:rPr lang="nl-BE" sz="1600" u="none" strike="noStrike" dirty="0" err="1">
                          <a:effectLst/>
                        </a:rPr>
                        <a:t>ground</a:t>
                      </a:r>
                      <a:r>
                        <a:rPr lang="nl-BE" sz="1600" u="none" strike="noStrike" dirty="0">
                          <a:effectLst/>
                        </a:rPr>
                        <a:t>, peri-</a:t>
                      </a:r>
                      <a:r>
                        <a:rPr lang="nl-BE" sz="1600" u="none" strike="noStrike" dirty="0" err="1">
                          <a:effectLst/>
                        </a:rPr>
                        <a:t>domestic</a:t>
                      </a:r>
                      <a:endParaRPr lang="nl-BE"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1881334543"/>
                  </a:ext>
                </a:extLst>
              </a:tr>
              <a:tr h="202968">
                <a:tc vMerge="1">
                  <a:txBody>
                    <a:bodyPr/>
                    <a:lstStyle/>
                    <a:p>
                      <a:endParaRPr lang="nl-BE"/>
                    </a:p>
                  </a:txBody>
                  <a:tcPr/>
                </a:tc>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nl-BE" sz="1600" u="none" strike="noStrike" dirty="0">
                          <a:effectLst/>
                        </a:rPr>
                        <a:t>Mass trapping </a:t>
                      </a:r>
                      <a:endParaRPr lang="nl-BE"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3077383631"/>
                  </a:ext>
                </a:extLst>
              </a:tr>
              <a:tr h="202968">
                <a:tc vMerge="1">
                  <a:txBody>
                    <a:bodyPr/>
                    <a:lstStyle/>
                    <a:p>
                      <a:endParaRPr lang="nl-BE"/>
                    </a:p>
                  </a:txBody>
                  <a:tcPr/>
                </a:tc>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nl-BE" sz="1600" i="1" u="none" strike="noStrike" dirty="0">
                          <a:effectLst/>
                        </a:rPr>
                        <a:t>ORS (Outdoor </a:t>
                      </a:r>
                      <a:r>
                        <a:rPr lang="nl-BE" sz="1600" i="1" u="none" strike="noStrike" dirty="0" err="1">
                          <a:effectLst/>
                        </a:rPr>
                        <a:t>Residual</a:t>
                      </a:r>
                      <a:r>
                        <a:rPr lang="nl-BE" sz="1600" i="1" u="none" strike="noStrike" dirty="0">
                          <a:effectLst/>
                        </a:rPr>
                        <a:t> </a:t>
                      </a:r>
                      <a:r>
                        <a:rPr lang="nl-BE" sz="1600" i="1" u="none" strike="noStrike" dirty="0" err="1">
                          <a:effectLst/>
                        </a:rPr>
                        <a:t>spraying</a:t>
                      </a:r>
                      <a:r>
                        <a:rPr lang="nl-BE" sz="1600" u="none" strike="noStrike" dirty="0">
                          <a:effectLst/>
                        </a:rPr>
                        <a:t>)</a:t>
                      </a:r>
                      <a:endParaRPr lang="nl-BE"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2124590831"/>
                  </a:ext>
                </a:extLst>
              </a:tr>
              <a:tr h="0">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endParaRPr lang="nl-BE"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3681001943"/>
                  </a:ext>
                </a:extLst>
              </a:tr>
              <a:tr h="345506">
                <a:tc>
                  <a:txBody>
                    <a:bodyPr/>
                    <a:lstStyle/>
                    <a:p>
                      <a:pPr algn="l" fontAlgn="t"/>
                      <a:r>
                        <a:rPr lang="nl-BE" sz="1600" u="none" strike="noStrike">
                          <a:effectLst/>
                        </a:rPr>
                        <a:t>Personal barriers</a:t>
                      </a:r>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nl-BE" sz="1600" u="none" strike="noStrike" dirty="0">
                          <a:effectLst/>
                        </a:rPr>
                        <a:t>Skin </a:t>
                      </a:r>
                      <a:r>
                        <a:rPr lang="nl-BE" sz="1600" u="none" strike="noStrike" dirty="0" err="1">
                          <a:effectLst/>
                        </a:rPr>
                        <a:t>repellent</a:t>
                      </a:r>
                      <a:endParaRPr lang="nl-BE"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3654483536"/>
                  </a:ext>
                </a:extLst>
              </a:tr>
              <a:tr h="309208">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r>
                        <a:rPr lang="nl-BE" sz="1600" u="none" strike="noStrike" dirty="0" err="1">
                          <a:effectLst/>
                        </a:rPr>
                        <a:t>Spatial</a:t>
                      </a:r>
                      <a:r>
                        <a:rPr lang="nl-BE" sz="1600" u="none" strike="noStrike" dirty="0">
                          <a:effectLst/>
                        </a:rPr>
                        <a:t> </a:t>
                      </a:r>
                      <a:r>
                        <a:rPr lang="nl-BE" sz="1600" u="none" strike="noStrike" dirty="0" err="1">
                          <a:effectLst/>
                        </a:rPr>
                        <a:t>repellents</a:t>
                      </a:r>
                      <a:r>
                        <a:rPr lang="nl-BE" sz="1600" u="none" strike="noStrike" dirty="0">
                          <a:effectLst/>
                        </a:rPr>
                        <a:t> ie </a:t>
                      </a:r>
                      <a:r>
                        <a:rPr lang="nl-BE" sz="1600" u="none" strike="noStrike" dirty="0" err="1">
                          <a:effectLst/>
                        </a:rPr>
                        <a:t>vaporizers</a:t>
                      </a:r>
                      <a:r>
                        <a:rPr lang="nl-BE" sz="1600" u="none" strike="noStrike" dirty="0">
                          <a:effectLst/>
                        </a:rPr>
                        <a:t>, serpentines</a:t>
                      </a:r>
                      <a:endParaRPr lang="nl-BE"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2450231609"/>
                  </a:ext>
                </a:extLst>
              </a:tr>
              <a:tr h="202968">
                <a:tc>
                  <a:txBody>
                    <a:bodyPr/>
                    <a:lstStyle/>
                    <a:p>
                      <a:pPr algn="l" fontAlgn="t"/>
                      <a:endParaRPr lang="nl-BE" sz="1600" b="0" i="0" u="none" strike="noStrike">
                        <a:solidFill>
                          <a:srgbClr val="000000"/>
                        </a:solidFill>
                        <a:effectLst/>
                        <a:latin typeface="Aptos Narrow" panose="020B0004020202020204" pitchFamily="34" charset="0"/>
                      </a:endParaRPr>
                    </a:p>
                  </a:txBody>
                  <a:tcPr marL="5404" marR="5404" marT="5404" marB="0"/>
                </a:tc>
                <a:tc>
                  <a:txBody>
                    <a:bodyPr/>
                    <a:lstStyle/>
                    <a:p>
                      <a:pPr algn="l" fontAlgn="t"/>
                      <a:endParaRPr lang="nl-BE" sz="1600" b="0" i="0" u="none" strike="noStrike" dirty="0">
                        <a:solidFill>
                          <a:srgbClr val="000000"/>
                        </a:solidFill>
                        <a:effectLst/>
                        <a:latin typeface="Aptos Narrow" panose="020B0004020202020204" pitchFamily="34" charset="0"/>
                      </a:endParaRPr>
                    </a:p>
                  </a:txBody>
                  <a:tcPr marL="5404" marR="5404" marT="5404" marB="0"/>
                </a:tc>
                <a:tc>
                  <a:txBody>
                    <a:bodyPr/>
                    <a:lstStyle/>
                    <a:p>
                      <a:pPr algn="l" fontAlgn="t"/>
                      <a:r>
                        <a:rPr lang="nl-BE" sz="1600" u="none" strike="noStrike" dirty="0" err="1">
                          <a:effectLst/>
                        </a:rPr>
                        <a:t>Screens</a:t>
                      </a:r>
                      <a:r>
                        <a:rPr lang="nl-BE" sz="1600" u="none" strike="noStrike" dirty="0">
                          <a:effectLst/>
                        </a:rPr>
                        <a:t>/</a:t>
                      </a:r>
                      <a:r>
                        <a:rPr lang="nl-BE" sz="1600" u="none" strike="noStrike" dirty="0" err="1">
                          <a:effectLst/>
                        </a:rPr>
                        <a:t>Bednets</a:t>
                      </a:r>
                      <a:endParaRPr lang="nl-BE" sz="1600" b="0" i="0" u="none" strike="noStrike" dirty="0">
                        <a:solidFill>
                          <a:srgbClr val="000000"/>
                        </a:solidFill>
                        <a:effectLst/>
                        <a:latin typeface="Aptos Narrow" panose="020B0004020202020204" pitchFamily="34" charset="0"/>
                      </a:endParaRPr>
                    </a:p>
                  </a:txBody>
                  <a:tcPr marL="5404" marR="5404" marT="5404" marB="0"/>
                </a:tc>
                <a:extLst>
                  <a:ext uri="{0D108BD9-81ED-4DB2-BD59-A6C34878D82A}">
                    <a16:rowId xmlns:a16="http://schemas.microsoft.com/office/drawing/2014/main" val="4146280722"/>
                  </a:ext>
                </a:extLst>
              </a:tr>
            </a:tbl>
          </a:graphicData>
        </a:graphic>
      </p:graphicFrame>
      <p:sp>
        <p:nvSpPr>
          <p:cNvPr id="4" name="Slide Number Placeholder 3">
            <a:extLst>
              <a:ext uri="{FF2B5EF4-FFF2-40B4-BE49-F238E27FC236}">
                <a16:creationId xmlns:a16="http://schemas.microsoft.com/office/drawing/2014/main" id="{3CDB2B86-F7CD-4B56-3F21-2C58B455E405}"/>
              </a:ext>
            </a:extLst>
          </p:cNvPr>
          <p:cNvSpPr>
            <a:spLocks noGrp="1"/>
          </p:cNvSpPr>
          <p:nvPr>
            <p:ph type="sldNum" sz="quarter" idx="12"/>
          </p:nvPr>
        </p:nvSpPr>
        <p:spPr/>
        <p:txBody>
          <a:bodyPr/>
          <a:lstStyle/>
          <a:p>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fld id="{6463EEDF-10F6-4695-AFD0-CE5FB7514CF2}" type="slidenum">
              <a:rPr kumimoji="0" lang="en-US" sz="1900" b="0" i="0" u="none" strike="noStrike" kern="1200" cap="none" spc="0" normalizeH="0" baseline="0" noProof="0" smtClean="0">
                <a:ln>
                  <a:noFill/>
                </a:ln>
                <a:solidFill>
                  <a:prstClr val="white"/>
                </a:solidFill>
                <a:effectLst/>
                <a:uLnTx/>
                <a:uFillTx/>
                <a:latin typeface="Calibri" panose="020F0502020204030204" pitchFamily="34" charset="0"/>
                <a:ea typeface="+mn-ea"/>
                <a:cs typeface="+mn-cs"/>
              </a:rPr>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t>26</a:t>
            </a:fld>
            <a:endPar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27054151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9C32-1D42-E5A5-9BF7-9C5FDC1CBF7B}"/>
              </a:ext>
            </a:extLst>
          </p:cNvPr>
          <p:cNvSpPr>
            <a:spLocks noGrp="1"/>
          </p:cNvSpPr>
          <p:nvPr>
            <p:ph type="title"/>
          </p:nvPr>
        </p:nvSpPr>
        <p:spPr/>
        <p:txBody>
          <a:bodyPr>
            <a:normAutofit fontScale="90000"/>
          </a:bodyPr>
          <a:lstStyle/>
          <a:p>
            <a:r>
              <a:rPr lang="en-GB" dirty="0"/>
              <a:t>To review systematic reviews: Which reviews are existing? Quick search:</a:t>
            </a:r>
            <a:endParaRPr lang="nl-BE" dirty="0"/>
          </a:p>
        </p:txBody>
      </p:sp>
      <p:sp>
        <p:nvSpPr>
          <p:cNvPr id="4" name="Slide Number Placeholder 3">
            <a:extLst>
              <a:ext uri="{FF2B5EF4-FFF2-40B4-BE49-F238E27FC236}">
                <a16:creationId xmlns:a16="http://schemas.microsoft.com/office/drawing/2014/main" id="{EFC89B5F-BC52-3CDE-CB5E-7E58CFAF4025}"/>
              </a:ext>
            </a:extLst>
          </p:cNvPr>
          <p:cNvSpPr>
            <a:spLocks noGrp="1"/>
          </p:cNvSpPr>
          <p:nvPr>
            <p:ph type="sldNum" sz="quarter" idx="12"/>
          </p:nvPr>
        </p:nvSpPr>
        <p:spPr/>
        <p:txBody>
          <a:bodyPr/>
          <a:lstStyle/>
          <a:p>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fld id="{6463EEDF-10F6-4695-AFD0-CE5FB7514CF2}" type="slidenum">
              <a:rPr kumimoji="0" lang="en-US" sz="1900" b="0" i="0" u="none" strike="noStrike" kern="1200" cap="none" spc="0" normalizeH="0" baseline="0" noProof="0" smtClean="0">
                <a:ln>
                  <a:noFill/>
                </a:ln>
                <a:solidFill>
                  <a:prstClr val="white"/>
                </a:solidFill>
                <a:effectLst/>
                <a:uLnTx/>
                <a:uFillTx/>
                <a:latin typeface="Calibri" panose="020F0502020204030204" pitchFamily="34" charset="0"/>
                <a:ea typeface="+mn-ea"/>
                <a:cs typeface="+mn-cs"/>
              </a:rPr>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t>27</a:t>
            </a:fld>
            <a:endPar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graphicFrame>
        <p:nvGraphicFramePr>
          <p:cNvPr id="9" name="Content Placeholder 8">
            <a:extLst>
              <a:ext uri="{FF2B5EF4-FFF2-40B4-BE49-F238E27FC236}">
                <a16:creationId xmlns:a16="http://schemas.microsoft.com/office/drawing/2014/main" id="{FD8B87D1-0762-214C-43DB-EBD77665EC7B}"/>
              </a:ext>
            </a:extLst>
          </p:cNvPr>
          <p:cNvGraphicFramePr>
            <a:graphicFrameLocks noGrp="1"/>
          </p:cNvGraphicFramePr>
          <p:nvPr>
            <p:ph idx="1"/>
          </p:nvPr>
        </p:nvGraphicFramePr>
        <p:xfrm>
          <a:off x="792163" y="1836738"/>
          <a:ext cx="10620375" cy="41036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6016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2A466-21C8-0108-EAC3-5581D37E660E}"/>
              </a:ext>
            </a:extLst>
          </p:cNvPr>
          <p:cNvSpPr>
            <a:spLocks noGrp="1"/>
          </p:cNvSpPr>
          <p:nvPr>
            <p:ph type="title"/>
          </p:nvPr>
        </p:nvSpPr>
        <p:spPr>
          <a:xfrm>
            <a:off x="792000" y="738000"/>
            <a:ext cx="10620000" cy="864000"/>
          </a:xfrm>
        </p:spPr>
        <p:txBody>
          <a:bodyPr anchor="t">
            <a:normAutofit/>
          </a:bodyPr>
          <a:lstStyle/>
          <a:p>
            <a:r>
              <a:rPr lang="en-GB" dirty="0"/>
              <a:t>Are spatial repellents effective? What does the evidence say?</a:t>
            </a:r>
            <a:endParaRPr lang="nl-BE" dirty="0"/>
          </a:p>
        </p:txBody>
      </p:sp>
      <p:sp>
        <p:nvSpPr>
          <p:cNvPr id="4" name="Slide Number Placeholder 3">
            <a:extLst>
              <a:ext uri="{FF2B5EF4-FFF2-40B4-BE49-F238E27FC236}">
                <a16:creationId xmlns:a16="http://schemas.microsoft.com/office/drawing/2014/main" id="{FBADE4F2-901A-3E06-F577-C36FA54668A3}"/>
              </a:ext>
            </a:extLst>
          </p:cNvPr>
          <p:cNvSpPr>
            <a:spLocks noGrp="1"/>
          </p:cNvSpPr>
          <p:nvPr>
            <p:ph type="sldNum" sz="quarter" idx="12"/>
          </p:nvPr>
        </p:nvSpPr>
        <p:spPr>
          <a:xfrm>
            <a:off x="11358000" y="6354000"/>
            <a:ext cx="792000" cy="288000"/>
          </a:xfrm>
        </p:spPr>
        <p:txBody>
          <a:bodyPr anchor="t">
            <a:normAutofit/>
          </a:bodyPr>
          <a:lstStyle/>
          <a:p>
            <a:pPr marL="144000" marR="0" lvl="0" indent="-144000" defTabSz="914400" rtl="0" eaLnBrk="1" fontAlgn="auto" latinLnBrk="0" hangingPunct="1">
              <a:lnSpc>
                <a:spcPct val="90000"/>
              </a:lnSpc>
              <a:spcBef>
                <a:spcPts val="0"/>
              </a:spcBef>
              <a:spcAft>
                <a:spcPts val="600"/>
              </a:spcAft>
              <a:buClr>
                <a:prstClr val="white"/>
              </a:buClr>
              <a:buSzTx/>
              <a:buFont typeface="Calibri" panose="020F0502020204030204" pitchFamily="34" charset="0"/>
              <a:buChar char="│"/>
              <a:tabLst/>
              <a:defRPr/>
            </a:pPr>
            <a:fld id="{6463EEDF-10F6-4695-AFD0-CE5FB7514CF2}" type="slidenum">
              <a:rPr kumimoji="0" lang="en-US" b="0" i="0" u="none" strike="noStrike" kern="1200" cap="none" spc="0" normalizeH="0" baseline="0" noProof="0" smtClean="0">
                <a:ln>
                  <a:noFill/>
                </a:ln>
                <a:solidFill>
                  <a:prstClr val="white"/>
                </a:solidFill>
                <a:effectLst/>
                <a:uLnTx/>
                <a:uFillTx/>
              </a:rPr>
              <a:pPr marL="144000" marR="0" lvl="0" indent="-144000" defTabSz="914400" rtl="0" eaLnBrk="1" fontAlgn="auto" latinLnBrk="0" hangingPunct="1">
                <a:lnSpc>
                  <a:spcPct val="90000"/>
                </a:lnSpc>
                <a:spcBef>
                  <a:spcPts val="0"/>
                </a:spcBef>
                <a:spcAft>
                  <a:spcPts val="600"/>
                </a:spcAft>
                <a:buClr>
                  <a:prstClr val="white"/>
                </a:buClr>
                <a:buSzTx/>
                <a:buFont typeface="Calibri" panose="020F0502020204030204" pitchFamily="34" charset="0"/>
                <a:buChar char="│"/>
                <a:tabLst/>
                <a:defRPr/>
              </a:pPr>
              <a:t>28</a:t>
            </a:fld>
            <a:endParaRPr kumimoji="0" lang="en-US" b="0" i="0" u="none" strike="noStrike" kern="1200" cap="none" spc="0" normalizeH="0" baseline="0" noProof="0">
              <a:ln>
                <a:noFill/>
              </a:ln>
              <a:solidFill>
                <a:prstClr val="white"/>
              </a:solidFill>
              <a:effectLst/>
              <a:uLnTx/>
              <a:uFillTx/>
            </a:endParaRPr>
          </a:p>
        </p:txBody>
      </p:sp>
      <p:graphicFrame>
        <p:nvGraphicFramePr>
          <p:cNvPr id="8" name="Content Placeholder 5">
            <a:extLst>
              <a:ext uri="{FF2B5EF4-FFF2-40B4-BE49-F238E27FC236}">
                <a16:creationId xmlns:a16="http://schemas.microsoft.com/office/drawing/2014/main" id="{8A205FB8-277C-A989-C2C3-86D712DB7662}"/>
              </a:ext>
            </a:extLst>
          </p:cNvPr>
          <p:cNvGraphicFramePr>
            <a:graphicFrameLocks noGrp="1"/>
          </p:cNvGraphicFramePr>
          <p:nvPr>
            <p:ph idx="1"/>
          </p:nvPr>
        </p:nvGraphicFramePr>
        <p:xfrm>
          <a:off x="780000" y="1377000"/>
          <a:ext cx="10620000" cy="410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0477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9CF0B5-96BB-96CD-BAFF-6506A31C6D8F}"/>
              </a:ext>
            </a:extLst>
          </p:cNvPr>
          <p:cNvSpPr>
            <a:spLocks noGrp="1"/>
          </p:cNvSpPr>
          <p:nvPr>
            <p:ph type="sldNum" sz="quarter" idx="12"/>
          </p:nvPr>
        </p:nvSpPr>
        <p:spPr/>
        <p:txBody>
          <a:bodyPr/>
          <a:lstStyle/>
          <a:p>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fld id="{6463EEDF-10F6-4695-AFD0-CE5FB7514CF2}" type="slidenum">
              <a:rPr kumimoji="0" lang="en-US" sz="1900" b="0" i="0" u="none" strike="noStrike" kern="1200" cap="none" spc="0" normalizeH="0" baseline="0" noProof="0" smtClean="0">
                <a:ln>
                  <a:noFill/>
                </a:ln>
                <a:solidFill>
                  <a:prstClr val="white"/>
                </a:solidFill>
                <a:effectLst/>
                <a:uLnTx/>
                <a:uFillTx/>
                <a:latin typeface="Calibri" panose="020F0502020204030204" pitchFamily="34" charset="0"/>
                <a:ea typeface="+mn-ea"/>
                <a:cs typeface="+mn-cs"/>
              </a:rPr>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t>29</a:t>
            </a:fld>
            <a:endPar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
        <p:nvSpPr>
          <p:cNvPr id="5" name="Content Placeholder 4">
            <a:extLst>
              <a:ext uri="{FF2B5EF4-FFF2-40B4-BE49-F238E27FC236}">
                <a16:creationId xmlns:a16="http://schemas.microsoft.com/office/drawing/2014/main" id="{FEAD7CD8-6A51-A838-D55B-83E3991CF4E8}"/>
              </a:ext>
            </a:extLst>
          </p:cNvPr>
          <p:cNvSpPr>
            <a:spLocks noGrp="1"/>
          </p:cNvSpPr>
          <p:nvPr>
            <p:ph idx="1"/>
          </p:nvPr>
        </p:nvSpPr>
        <p:spPr>
          <a:xfrm>
            <a:off x="780000" y="1580940"/>
            <a:ext cx="10620000" cy="3696120"/>
          </a:xfrm>
        </p:spPr>
        <p:txBody>
          <a:bodyPr anchor="ctr"/>
          <a:lstStyle/>
          <a:p>
            <a:pPr>
              <a:buFont typeface="Wingdings" panose="05000000000000000000" pitchFamily="2" charset="2"/>
              <a:buChar char="Ø"/>
            </a:pPr>
            <a:r>
              <a:rPr lang="en-GB" dirty="0"/>
              <a:t>Insufficient evidence in the literature to declare them safe or unsafe</a:t>
            </a:r>
            <a:r>
              <a:rPr lang="en-GB" baseline="30000" dirty="0"/>
              <a:t>3</a:t>
            </a:r>
            <a:endParaRPr lang="nl-BE" baseline="30000" dirty="0"/>
          </a:p>
        </p:txBody>
      </p:sp>
      <p:sp>
        <p:nvSpPr>
          <p:cNvPr id="8" name="Title 7">
            <a:extLst>
              <a:ext uri="{FF2B5EF4-FFF2-40B4-BE49-F238E27FC236}">
                <a16:creationId xmlns:a16="http://schemas.microsoft.com/office/drawing/2014/main" id="{6C6249E5-A9CA-C1EA-606B-38FB3434576E}"/>
              </a:ext>
            </a:extLst>
          </p:cNvPr>
          <p:cNvSpPr>
            <a:spLocks noGrp="1"/>
          </p:cNvSpPr>
          <p:nvPr>
            <p:ph type="title"/>
          </p:nvPr>
        </p:nvSpPr>
        <p:spPr/>
        <p:txBody>
          <a:bodyPr/>
          <a:lstStyle/>
          <a:p>
            <a:r>
              <a:rPr lang="en-GB" dirty="0"/>
              <a:t>Are spatial repellents safe</a:t>
            </a:r>
            <a:endParaRPr lang="nl-BE" dirty="0"/>
          </a:p>
        </p:txBody>
      </p:sp>
    </p:spTree>
    <p:extLst>
      <p:ext uri="{BB962C8B-B14F-4D97-AF65-F5344CB8AC3E}">
        <p14:creationId xmlns:p14="http://schemas.microsoft.com/office/powerpoint/2010/main" val="1253792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7C4B2-5A80-3B7E-1F71-D6E7BCD385E3}"/>
              </a:ext>
            </a:extLst>
          </p:cNvPr>
          <p:cNvSpPr>
            <a:spLocks noGrp="1"/>
          </p:cNvSpPr>
          <p:nvPr>
            <p:ph type="title"/>
          </p:nvPr>
        </p:nvSpPr>
        <p:spPr/>
        <p:txBody>
          <a:bodyPr>
            <a:normAutofit/>
          </a:bodyPr>
          <a:lstStyle/>
          <a:p>
            <a:r>
              <a:rPr lang="nl-BE" dirty="0" err="1"/>
              <a:t>Scenarios</a:t>
            </a:r>
            <a:r>
              <a:rPr lang="nl-BE" dirty="0"/>
              <a:t> Belgium</a:t>
            </a:r>
          </a:p>
        </p:txBody>
      </p:sp>
      <p:sp>
        <p:nvSpPr>
          <p:cNvPr id="3" name="Content Placeholder 2">
            <a:extLst>
              <a:ext uri="{FF2B5EF4-FFF2-40B4-BE49-F238E27FC236}">
                <a16:creationId xmlns:a16="http://schemas.microsoft.com/office/drawing/2014/main" id="{C27F3D10-B678-359B-73E3-39C249F1DDED}"/>
              </a:ext>
            </a:extLst>
          </p:cNvPr>
          <p:cNvSpPr>
            <a:spLocks noGrp="1"/>
          </p:cNvSpPr>
          <p:nvPr>
            <p:ph idx="1"/>
          </p:nvPr>
        </p:nvSpPr>
        <p:spPr/>
        <p:txBody>
          <a:bodyPr>
            <a:normAutofit/>
          </a:bodyPr>
          <a:lstStyle/>
          <a:p>
            <a:r>
              <a:rPr lang="nl-BE" dirty="0"/>
              <a:t>Scenario 0: geen melding van </a:t>
            </a:r>
            <a:r>
              <a:rPr lang="nl-BE" dirty="0" err="1"/>
              <a:t>tijgermug</a:t>
            </a:r>
            <a:r>
              <a:rPr lang="nl-BE" dirty="0"/>
              <a:t>, risico op introductie </a:t>
            </a:r>
            <a:r>
              <a:rPr lang="nl-BE" dirty="0" err="1"/>
              <a:t>tijgermug</a:t>
            </a:r>
            <a:r>
              <a:rPr lang="nl-BE" dirty="0"/>
              <a:t> (gemeente niveau)</a:t>
            </a:r>
          </a:p>
          <a:p>
            <a:r>
              <a:rPr lang="nl-BE" dirty="0"/>
              <a:t>Scenario 1: melding van </a:t>
            </a:r>
            <a:r>
              <a:rPr lang="nl-BE" dirty="0" err="1"/>
              <a:t>tijgermug</a:t>
            </a:r>
            <a:r>
              <a:rPr lang="nl-BE" dirty="0"/>
              <a:t> - nieuwe locatie</a:t>
            </a:r>
          </a:p>
          <a:p>
            <a:r>
              <a:rPr lang="nl-BE" dirty="0"/>
              <a:t>Scenario 2: melding van </a:t>
            </a:r>
            <a:r>
              <a:rPr lang="nl-BE" dirty="0" err="1"/>
              <a:t>tijgermug</a:t>
            </a:r>
            <a:r>
              <a:rPr lang="nl-BE" dirty="0"/>
              <a:t> - gekende locatie laatste 5 </a:t>
            </a:r>
            <a:r>
              <a:rPr lang="nl-BE" dirty="0" err="1"/>
              <a:t>jr</a:t>
            </a:r>
            <a:r>
              <a:rPr lang="nl-BE" dirty="0"/>
              <a:t> -  &lt; 25km² (lokale vestiging mug)</a:t>
            </a:r>
          </a:p>
          <a:p>
            <a:r>
              <a:rPr lang="nl-BE" dirty="0"/>
              <a:t>Scenario 3: </a:t>
            </a:r>
            <a:r>
              <a:rPr lang="nl-BE" dirty="0" err="1"/>
              <a:t>tijgermug</a:t>
            </a:r>
            <a:r>
              <a:rPr lang="nl-BE" dirty="0"/>
              <a:t> wijdverspreid – zone &gt; 25 km² </a:t>
            </a:r>
          </a:p>
          <a:p>
            <a:r>
              <a:rPr lang="nl-BE" dirty="0"/>
              <a:t>Scenario 4: autochtoon geval</a:t>
            </a:r>
          </a:p>
          <a:p>
            <a:r>
              <a:rPr lang="nl-BE" dirty="0"/>
              <a:t>Scenario 5: lokale uitbraak</a:t>
            </a:r>
          </a:p>
          <a:p>
            <a:endParaRPr lang="nl-BE" dirty="0"/>
          </a:p>
          <a:p>
            <a:pPr marL="0" indent="0">
              <a:buNone/>
            </a:pPr>
            <a:r>
              <a:rPr lang="nl-BE" sz="2400" i="1" dirty="0"/>
              <a:t>*</a:t>
            </a:r>
            <a:r>
              <a:rPr lang="nl-BE" sz="2400" i="1" dirty="0" err="1"/>
              <a:t>Scenarios</a:t>
            </a:r>
            <a:r>
              <a:rPr lang="nl-BE" sz="2400" i="1" dirty="0"/>
              <a:t> 1-3, er bestaat risico op import virus door </a:t>
            </a:r>
            <a:r>
              <a:rPr lang="nl-BE" sz="2400" i="1" dirty="0" err="1"/>
              <a:t>traveller</a:t>
            </a:r>
            <a:endParaRPr lang="nl-BE" sz="2400" i="1" dirty="0"/>
          </a:p>
          <a:p>
            <a:endParaRPr lang="nl-BE" dirty="0"/>
          </a:p>
        </p:txBody>
      </p:sp>
    </p:spTree>
    <p:extLst>
      <p:ext uri="{BB962C8B-B14F-4D97-AF65-F5344CB8AC3E}">
        <p14:creationId xmlns:p14="http://schemas.microsoft.com/office/powerpoint/2010/main" val="1788584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03ABF0-EB36-3604-D193-6AA6425D6B6D}"/>
              </a:ext>
            </a:extLst>
          </p:cNvPr>
          <p:cNvSpPr>
            <a:spLocks noGrp="1"/>
          </p:cNvSpPr>
          <p:nvPr>
            <p:ph type="title"/>
          </p:nvPr>
        </p:nvSpPr>
        <p:spPr/>
        <p:txBody>
          <a:bodyPr/>
          <a:lstStyle/>
          <a:p>
            <a:r>
              <a:rPr lang="nl-BE" dirty="0" err="1"/>
              <a:t>Questions</a:t>
            </a:r>
            <a:r>
              <a:rPr lang="nl-BE" dirty="0"/>
              <a:t>/</a:t>
            </a:r>
            <a:r>
              <a:rPr lang="nl-BE" dirty="0" err="1"/>
              <a:t>discussion</a:t>
            </a:r>
            <a:r>
              <a:rPr lang="nl-BE" dirty="0"/>
              <a:t> points meeting 17/06/2024</a:t>
            </a:r>
          </a:p>
        </p:txBody>
      </p:sp>
      <p:sp>
        <p:nvSpPr>
          <p:cNvPr id="5" name="Content Placeholder 4">
            <a:extLst>
              <a:ext uri="{FF2B5EF4-FFF2-40B4-BE49-F238E27FC236}">
                <a16:creationId xmlns:a16="http://schemas.microsoft.com/office/drawing/2014/main" id="{C1F4A846-14F4-3A54-55B1-B1ADAAD733FC}"/>
              </a:ext>
            </a:extLst>
          </p:cNvPr>
          <p:cNvSpPr>
            <a:spLocks noGrp="1"/>
          </p:cNvSpPr>
          <p:nvPr>
            <p:ph idx="1"/>
          </p:nvPr>
        </p:nvSpPr>
        <p:spPr>
          <a:xfrm>
            <a:off x="792000" y="1477926"/>
            <a:ext cx="10620000" cy="4462074"/>
          </a:xfrm>
        </p:spPr>
        <p:txBody>
          <a:bodyPr>
            <a:normAutofit/>
          </a:bodyPr>
          <a:lstStyle/>
          <a:p>
            <a:pPr lvl="1"/>
            <a:r>
              <a:rPr lang="nl-BE" dirty="0" err="1"/>
              <a:t>Reactive</a:t>
            </a:r>
            <a:r>
              <a:rPr lang="nl-BE" dirty="0"/>
              <a:t>? </a:t>
            </a:r>
            <a:r>
              <a:rPr lang="nl-BE" sz="2000" i="1" dirty="0"/>
              <a:t>How </a:t>
            </a:r>
            <a:r>
              <a:rPr lang="nl-BE" sz="2000" i="1" dirty="0" err="1"/>
              <a:t>quickly</a:t>
            </a:r>
            <a:r>
              <a:rPr lang="nl-BE" sz="2000" i="1" dirty="0"/>
              <a:t> can we </a:t>
            </a:r>
            <a:r>
              <a:rPr lang="nl-BE" sz="2000" i="1" dirty="0" err="1"/>
              <a:t>react</a:t>
            </a:r>
            <a:r>
              <a:rPr lang="nl-BE" sz="2000" i="1" dirty="0"/>
              <a:t>? What is the best </a:t>
            </a:r>
            <a:r>
              <a:rPr lang="nl-BE" sz="2000" i="1" dirty="0" err="1"/>
              <a:t>strategy</a:t>
            </a:r>
            <a:r>
              <a:rPr lang="nl-BE" sz="2000" i="1" dirty="0"/>
              <a:t>?</a:t>
            </a:r>
          </a:p>
          <a:p>
            <a:pPr lvl="1"/>
            <a:r>
              <a:rPr lang="nl-BE" dirty="0"/>
              <a:t>Definition of ‘risk’ </a:t>
            </a:r>
            <a:r>
              <a:rPr lang="nl-BE" dirty="0" err="1"/>
              <a:t>for</a:t>
            </a:r>
            <a:r>
              <a:rPr lang="nl-BE" dirty="0"/>
              <a:t> </a:t>
            </a:r>
            <a:r>
              <a:rPr lang="nl-BE" dirty="0" err="1"/>
              <a:t>pro-active</a:t>
            </a:r>
            <a:r>
              <a:rPr lang="nl-BE" dirty="0"/>
              <a:t> and </a:t>
            </a:r>
            <a:r>
              <a:rPr lang="nl-BE" dirty="0" err="1"/>
              <a:t>reactive</a:t>
            </a:r>
            <a:r>
              <a:rPr lang="nl-BE" dirty="0"/>
              <a:t> </a:t>
            </a:r>
            <a:r>
              <a:rPr lang="nl-BE" dirty="0" err="1"/>
              <a:t>strategy</a:t>
            </a:r>
            <a:endParaRPr lang="nl-BE" dirty="0"/>
          </a:p>
        </p:txBody>
      </p:sp>
    </p:spTree>
    <p:extLst>
      <p:ext uri="{BB962C8B-B14F-4D97-AF65-F5344CB8AC3E}">
        <p14:creationId xmlns:p14="http://schemas.microsoft.com/office/powerpoint/2010/main" val="3533438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A11CAE19-0C80-9276-83C6-4C5BEF6A01F6}"/>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20" y="10"/>
            <a:ext cx="12191980" cy="6857990"/>
          </a:xfrm>
          <a:prstGeom prst="rect">
            <a:avLst/>
          </a:prstGeom>
          <a:noFill/>
        </p:spPr>
      </p:pic>
    </p:spTree>
    <p:extLst>
      <p:ext uri="{BB962C8B-B14F-4D97-AF65-F5344CB8AC3E}">
        <p14:creationId xmlns:p14="http://schemas.microsoft.com/office/powerpoint/2010/main" val="36654666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5BA99-ABDE-CB71-4ABA-309C443264F8}"/>
              </a:ext>
            </a:extLst>
          </p:cNvPr>
          <p:cNvSpPr>
            <a:spLocks noGrp="1"/>
          </p:cNvSpPr>
          <p:nvPr>
            <p:ph type="title"/>
          </p:nvPr>
        </p:nvSpPr>
        <p:spPr/>
        <p:txBody>
          <a:bodyPr/>
          <a:lstStyle/>
          <a:p>
            <a:r>
              <a:rPr lang="en-GB" dirty="0"/>
              <a:t>References</a:t>
            </a:r>
            <a:endParaRPr lang="nl-BE" dirty="0"/>
          </a:p>
        </p:txBody>
      </p:sp>
      <p:sp>
        <p:nvSpPr>
          <p:cNvPr id="3" name="Content Placeholder 2">
            <a:extLst>
              <a:ext uri="{FF2B5EF4-FFF2-40B4-BE49-F238E27FC236}">
                <a16:creationId xmlns:a16="http://schemas.microsoft.com/office/drawing/2014/main" id="{C5214FC8-61D1-0981-08C9-8FAAB30DF5DC}"/>
              </a:ext>
            </a:extLst>
          </p:cNvPr>
          <p:cNvSpPr>
            <a:spLocks noGrp="1"/>
          </p:cNvSpPr>
          <p:nvPr>
            <p:ph idx="1"/>
          </p:nvPr>
        </p:nvSpPr>
        <p:spPr>
          <a:xfrm>
            <a:off x="780000" y="1458810"/>
            <a:ext cx="10620000" cy="4104000"/>
          </a:xfrm>
        </p:spPr>
        <p:txBody>
          <a:bodyPr>
            <a:normAutofit/>
          </a:bodyPr>
          <a:lstStyle/>
          <a:p>
            <a:pPr marL="342900" indent="-342900">
              <a:buFont typeface="+mj-lt"/>
              <a:buAutoNum type="arabicPeriod"/>
            </a:pPr>
            <a:r>
              <a:rPr lang="nl-BE" sz="1800" dirty="0"/>
              <a:t>Montenegro-</a:t>
            </a:r>
            <a:r>
              <a:rPr lang="nl-BE" sz="1800" dirty="0" err="1"/>
              <a:t>Quiñonez</a:t>
            </a:r>
            <a:r>
              <a:rPr lang="nl-BE" sz="1800" dirty="0"/>
              <a:t>, Carlos Alberto et al, (2023). </a:t>
            </a:r>
            <a:r>
              <a:rPr lang="nl-BE" sz="1800" dirty="0" err="1"/>
              <a:t>Interventions</a:t>
            </a:r>
            <a:r>
              <a:rPr lang="nl-BE" sz="1800" dirty="0"/>
              <a:t> </a:t>
            </a:r>
            <a:r>
              <a:rPr lang="nl-BE" sz="1800" dirty="0" err="1"/>
              <a:t>against</a:t>
            </a:r>
            <a:r>
              <a:rPr lang="nl-BE" sz="1800" dirty="0"/>
              <a:t> Aedes/dengue at </a:t>
            </a:r>
            <a:r>
              <a:rPr lang="nl-BE" sz="1800" dirty="0" err="1"/>
              <a:t>the</a:t>
            </a:r>
            <a:r>
              <a:rPr lang="nl-BE" sz="1800" dirty="0"/>
              <a:t> </a:t>
            </a:r>
            <a:r>
              <a:rPr lang="nl-BE" sz="1800" dirty="0" err="1"/>
              <a:t>household</a:t>
            </a:r>
            <a:r>
              <a:rPr lang="nl-BE" sz="1800" dirty="0"/>
              <a:t> level: a </a:t>
            </a:r>
            <a:r>
              <a:rPr lang="nl-BE" sz="1800" dirty="0" err="1"/>
              <a:t>systematic</a:t>
            </a:r>
            <a:r>
              <a:rPr lang="nl-BE" sz="1800" dirty="0"/>
              <a:t> review </a:t>
            </a:r>
            <a:r>
              <a:rPr lang="nl-BE" sz="1800" dirty="0" err="1"/>
              <a:t>and</a:t>
            </a:r>
            <a:r>
              <a:rPr lang="nl-BE" sz="1800" dirty="0"/>
              <a:t> meta-analysis. </a:t>
            </a:r>
            <a:r>
              <a:rPr lang="nl-BE" sz="1800" dirty="0" err="1"/>
              <a:t>eBioMedicine</a:t>
            </a:r>
            <a:r>
              <a:rPr lang="nl-BE" sz="1800" dirty="0"/>
              <a:t>, Volume 93, 104660</a:t>
            </a:r>
          </a:p>
          <a:p>
            <a:pPr marL="342900" indent="-342900">
              <a:buFont typeface="+mj-lt"/>
              <a:buAutoNum type="arabicPeriod"/>
            </a:pPr>
            <a:r>
              <a:rPr lang="nl-BE" sz="1800" dirty="0"/>
              <a:t>Logan J, Chen-</a:t>
            </a:r>
            <a:r>
              <a:rPr lang="nl-BE" sz="1800" dirty="0" err="1"/>
              <a:t>Hussey</a:t>
            </a:r>
            <a:r>
              <a:rPr lang="nl-BE" sz="1800" dirty="0"/>
              <a:t> V, </a:t>
            </a:r>
            <a:r>
              <a:rPr lang="nl-BE" sz="1800" dirty="0" err="1"/>
              <a:t>O’Halloran</a:t>
            </a:r>
            <a:r>
              <a:rPr lang="nl-BE" sz="1800" dirty="0"/>
              <a:t> L, </a:t>
            </a:r>
            <a:r>
              <a:rPr lang="nl-BE" sz="1800" dirty="0" err="1"/>
              <a:t>Greaves</a:t>
            </a:r>
            <a:r>
              <a:rPr lang="nl-BE" sz="1800" dirty="0"/>
              <a:t> C, </a:t>
            </a:r>
            <a:r>
              <a:rPr lang="nl-BE" sz="1800" dirty="0" err="1"/>
              <a:t>Due</a:t>
            </a:r>
            <a:r>
              <a:rPr lang="nl-BE" sz="1800" dirty="0"/>
              <a:t> C, Macdonald M, (2020). </a:t>
            </a:r>
            <a:r>
              <a:rPr lang="en-US" sz="1800" dirty="0"/>
              <a:t>An Expert Review of Spatial Repellents for Mosquito Control (</a:t>
            </a:r>
            <a:r>
              <a:rPr lang="en-US" sz="1800" dirty="0" err="1"/>
              <a:t>efaidnbmnnnibpcajpcglclefindmkaj</a:t>
            </a:r>
            <a:r>
              <a:rPr lang="en-US" sz="1800" dirty="0"/>
              <a:t>/https://www.ivcc.com/wp-content/uploads/2020/08/An-Expert-Review-of-Spatial-Repellents-for-Mosquito-Control.pdf)</a:t>
            </a:r>
          </a:p>
          <a:p>
            <a:pPr marL="342900" indent="-342900">
              <a:buFont typeface="+mj-lt"/>
              <a:buAutoNum type="arabicPeriod"/>
            </a:pPr>
            <a:r>
              <a:rPr lang="en-GB" sz="1800" dirty="0"/>
              <a:t> VITO, (2024). </a:t>
            </a:r>
            <a:r>
              <a:rPr lang="nl-BE" sz="1800" dirty="0" err="1"/>
              <a:t>Muggenwerende</a:t>
            </a:r>
            <a:r>
              <a:rPr lang="nl-BE" sz="1800" dirty="0"/>
              <a:t> middelen en gezondheid </a:t>
            </a:r>
            <a:endParaRPr lang="en-GB" sz="1800" dirty="0"/>
          </a:p>
          <a:p>
            <a:pPr marL="342900" indent="-342900">
              <a:buFont typeface="+mj-lt"/>
              <a:buAutoNum type="arabicPeriod"/>
            </a:pPr>
            <a:endParaRPr lang="nl-BE" sz="1800" dirty="0"/>
          </a:p>
        </p:txBody>
      </p:sp>
      <p:sp>
        <p:nvSpPr>
          <p:cNvPr id="4" name="Slide Number Placeholder 3">
            <a:extLst>
              <a:ext uri="{FF2B5EF4-FFF2-40B4-BE49-F238E27FC236}">
                <a16:creationId xmlns:a16="http://schemas.microsoft.com/office/drawing/2014/main" id="{B0229973-880F-6891-F903-F82B68E4B67A}"/>
              </a:ext>
            </a:extLst>
          </p:cNvPr>
          <p:cNvSpPr>
            <a:spLocks noGrp="1"/>
          </p:cNvSpPr>
          <p:nvPr>
            <p:ph type="sldNum" sz="quarter" idx="12"/>
          </p:nvPr>
        </p:nvSpPr>
        <p:spPr/>
        <p:txBody>
          <a:bodyPr/>
          <a:lstStyle/>
          <a:p>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fld id="{6463EEDF-10F6-4695-AFD0-CE5FB7514CF2}" type="slidenum">
              <a:rPr kumimoji="0" lang="en-US" sz="1900" b="0" i="0" u="none" strike="noStrike" kern="1200" cap="none" spc="0" normalizeH="0" baseline="0" noProof="0" smtClean="0">
                <a:ln>
                  <a:noFill/>
                </a:ln>
                <a:solidFill>
                  <a:prstClr val="white"/>
                </a:solidFill>
                <a:effectLst/>
                <a:uLnTx/>
                <a:uFillTx/>
                <a:latin typeface="Calibri" panose="020F0502020204030204" pitchFamily="34" charset="0"/>
                <a:ea typeface="+mn-ea"/>
                <a:cs typeface="+mn-cs"/>
              </a:rPr>
              <a:pPr marL="144000" marR="0" lvl="0" indent="-144000" algn="l" defTabSz="914400" rtl="0" eaLnBrk="1" fontAlgn="auto" latinLnBrk="0" hangingPunct="1">
                <a:lnSpc>
                  <a:spcPct val="100000"/>
                </a:lnSpc>
                <a:spcBef>
                  <a:spcPts val="0"/>
                </a:spcBef>
                <a:spcAft>
                  <a:spcPts val="0"/>
                </a:spcAft>
                <a:buClr>
                  <a:prstClr val="white"/>
                </a:buClr>
                <a:buSzTx/>
                <a:buFont typeface="Calibri" panose="020F0502020204030204" pitchFamily="34" charset="0"/>
                <a:buChar char="│"/>
                <a:tabLst/>
                <a:defRPr/>
              </a:pPr>
              <a:t>32</a:t>
            </a:fld>
            <a:endParaRPr kumimoji="0" lang="en-US" sz="1900" b="0" i="0" u="none" strike="noStrike" kern="1200" cap="none" spc="0" normalizeH="0" baseline="0" noProof="0" dirty="0">
              <a:ln>
                <a:noFill/>
              </a:ln>
              <a:solidFill>
                <a:prstClr val="white"/>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677407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875FDC4-4B6E-ED6E-DD02-63F53CC05AD9}"/>
              </a:ext>
            </a:extLst>
          </p:cNvPr>
          <p:cNvSpPr>
            <a:spLocks noGrp="1"/>
          </p:cNvSpPr>
          <p:nvPr>
            <p:ph type="title"/>
          </p:nvPr>
        </p:nvSpPr>
        <p:spPr/>
        <p:txBody>
          <a:bodyPr/>
          <a:lstStyle/>
          <a:p>
            <a:r>
              <a:rPr lang="nl-BE" dirty="0"/>
              <a:t>Extra informatie</a:t>
            </a:r>
          </a:p>
        </p:txBody>
      </p:sp>
      <p:sp>
        <p:nvSpPr>
          <p:cNvPr id="5" name="Content Placeholder 4">
            <a:extLst>
              <a:ext uri="{FF2B5EF4-FFF2-40B4-BE49-F238E27FC236}">
                <a16:creationId xmlns:a16="http://schemas.microsoft.com/office/drawing/2014/main" id="{4A84F871-4B0B-AA3D-2725-ADBE28D395E6}"/>
              </a:ext>
            </a:extLst>
          </p:cNvPr>
          <p:cNvSpPr>
            <a:spLocks noGrp="1"/>
          </p:cNvSpPr>
          <p:nvPr>
            <p:ph idx="1"/>
          </p:nvPr>
        </p:nvSpPr>
        <p:spPr/>
        <p:txBody>
          <a:bodyPr/>
          <a:lstStyle/>
          <a:p>
            <a:r>
              <a:rPr lang="nl-BE" dirty="0"/>
              <a:t>Een mug leeft ongeveer 1 maand;</a:t>
            </a:r>
          </a:p>
          <a:p>
            <a:r>
              <a:rPr lang="nl-BE" dirty="0"/>
              <a:t>Tussen iedere bloedmaaltijd zijn er ongeveer 2-3 dagen (</a:t>
            </a:r>
            <a:r>
              <a:rPr lang="nl-BE" dirty="0" err="1"/>
              <a:t>gonotrofische</a:t>
            </a:r>
            <a:r>
              <a:rPr lang="nl-BE" dirty="0"/>
              <a:t> cyclus), maar Aedes muggen nemen dikwijls meerdere bloedmaaltijden per </a:t>
            </a:r>
            <a:r>
              <a:rPr lang="nl-BE" dirty="0" err="1"/>
              <a:t>gonotrofische</a:t>
            </a:r>
            <a:r>
              <a:rPr lang="nl-BE" dirty="0"/>
              <a:t> cyclus.</a:t>
            </a:r>
          </a:p>
          <a:p>
            <a:r>
              <a:rPr lang="nl-BE" dirty="0"/>
              <a:t>De EIP varieert afhankelijk van het virus:</a:t>
            </a:r>
          </a:p>
          <a:p>
            <a:pPr lvl="1">
              <a:buFont typeface="Courier New" panose="02070309020205020404" pitchFamily="49" charset="0"/>
              <a:buChar char="o"/>
            </a:pPr>
            <a:r>
              <a:rPr lang="nl-BE" dirty="0"/>
              <a:t>Voor DENV is dat </a:t>
            </a:r>
            <a:r>
              <a:rPr lang="nl-BE" dirty="0" err="1"/>
              <a:t>tss</a:t>
            </a:r>
            <a:r>
              <a:rPr lang="nl-BE" dirty="0"/>
              <a:t> 10-12 dagen</a:t>
            </a:r>
          </a:p>
          <a:p>
            <a:pPr lvl="1">
              <a:buFont typeface="Courier New" panose="02070309020205020404" pitchFamily="49" charset="0"/>
              <a:buChar char="o"/>
            </a:pPr>
            <a:r>
              <a:rPr lang="nl-BE" dirty="0"/>
              <a:t>Voor CIKV kan dat slechts drie dagen zijn</a:t>
            </a:r>
          </a:p>
          <a:p>
            <a:pPr lvl="1">
              <a:buFont typeface="Courier New" panose="02070309020205020404" pitchFamily="49" charset="0"/>
              <a:buChar char="o"/>
            </a:pPr>
            <a:r>
              <a:rPr lang="nl-BE" dirty="0"/>
              <a:t>Voor ZIKV rond de 14 dagen</a:t>
            </a:r>
          </a:p>
          <a:p>
            <a:endParaRPr lang="nl-BE" dirty="0"/>
          </a:p>
        </p:txBody>
      </p:sp>
    </p:spTree>
    <p:extLst>
      <p:ext uri="{BB962C8B-B14F-4D97-AF65-F5344CB8AC3E}">
        <p14:creationId xmlns:p14="http://schemas.microsoft.com/office/powerpoint/2010/main" val="2783082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13ACFF3-8B9B-F71C-EBCE-7D76CE74B5C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578320" y="1048751"/>
            <a:ext cx="9035359" cy="5821809"/>
          </a:xfrm>
          <a:prstGeom prst="rect">
            <a:avLst/>
          </a:prstGeom>
        </p:spPr>
      </p:pic>
      <p:sp>
        <p:nvSpPr>
          <p:cNvPr id="8" name="TextBox 7">
            <a:extLst>
              <a:ext uri="{FF2B5EF4-FFF2-40B4-BE49-F238E27FC236}">
                <a16:creationId xmlns:a16="http://schemas.microsoft.com/office/drawing/2014/main" id="{586DFC1F-6C89-85A7-C3D6-0C96129CB313}"/>
              </a:ext>
            </a:extLst>
          </p:cNvPr>
          <p:cNvSpPr txBox="1"/>
          <p:nvPr/>
        </p:nvSpPr>
        <p:spPr>
          <a:xfrm>
            <a:off x="720132" y="0"/>
            <a:ext cx="10751736" cy="1077218"/>
          </a:xfrm>
          <a:prstGeom prst="rect">
            <a:avLst/>
          </a:prstGeom>
          <a:noFill/>
        </p:spPr>
        <p:txBody>
          <a:bodyPr wrap="square" rtlCol="0">
            <a:spAutoFit/>
          </a:bodyPr>
          <a:lstStyle/>
          <a:p>
            <a:r>
              <a:rPr lang="en-GB" sz="3200" b="1" i="1" dirty="0">
                <a:solidFill>
                  <a:schemeClr val="tx2"/>
                </a:solidFill>
                <a:latin typeface="+mj-lt"/>
                <a:ea typeface="+mj-ea"/>
                <a:cs typeface="+mj-cs"/>
              </a:rPr>
              <a:t>Aedes albopictus </a:t>
            </a:r>
            <a:r>
              <a:rPr lang="en-GB" sz="3200" b="1" dirty="0">
                <a:solidFill>
                  <a:schemeClr val="tx2"/>
                </a:solidFill>
                <a:latin typeface="+mj-lt"/>
                <a:ea typeface="+mj-ea"/>
                <a:cs typeface="+mj-cs"/>
              </a:rPr>
              <a:t>2023 positive locations at post code level: </a:t>
            </a:r>
            <a:r>
              <a:rPr lang="en-GB" sz="3200" b="1" dirty="0">
                <a:solidFill>
                  <a:srgbClr val="FF0000"/>
                </a:solidFill>
                <a:latin typeface="+mj-lt"/>
                <a:ea typeface="+mj-ea"/>
                <a:cs typeface="+mj-cs"/>
              </a:rPr>
              <a:t>Scenarios 1 (2023)</a:t>
            </a:r>
          </a:p>
        </p:txBody>
      </p:sp>
    </p:spTree>
    <p:extLst>
      <p:ext uri="{BB962C8B-B14F-4D97-AF65-F5344CB8AC3E}">
        <p14:creationId xmlns:p14="http://schemas.microsoft.com/office/powerpoint/2010/main" val="201497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D00EE-F44D-BC19-44E4-584CE46048D7}"/>
              </a:ext>
            </a:extLst>
          </p:cNvPr>
          <p:cNvSpPr>
            <a:spLocks noGrp="1"/>
          </p:cNvSpPr>
          <p:nvPr>
            <p:ph type="title"/>
          </p:nvPr>
        </p:nvSpPr>
        <p:spPr>
          <a:xfrm>
            <a:off x="786000" y="75363"/>
            <a:ext cx="10620000" cy="864000"/>
          </a:xfrm>
        </p:spPr>
        <p:txBody>
          <a:bodyPr>
            <a:noAutofit/>
          </a:bodyPr>
          <a:lstStyle/>
          <a:p>
            <a:r>
              <a:rPr lang="en-GB" sz="2400" dirty="0"/>
              <a:t>Cumulative mosquitoes over the last 5 years: indication of places being once/twice/3x/4X or 5x positive for presence of Aedes albopictus: </a:t>
            </a:r>
            <a:r>
              <a:rPr lang="en-GB" sz="2400" dirty="0">
                <a:solidFill>
                  <a:srgbClr val="FF0000"/>
                </a:solidFill>
              </a:rPr>
              <a:t>Scenario 2 2024 </a:t>
            </a:r>
            <a:r>
              <a:rPr lang="en-GB" sz="2400" dirty="0"/>
              <a:t>(all but yellow zones) </a:t>
            </a:r>
            <a:r>
              <a:rPr lang="en-GB" sz="2400" dirty="0" err="1"/>
              <a:t>Wilrijk</a:t>
            </a:r>
            <a:r>
              <a:rPr lang="en-GB" sz="2400" dirty="0"/>
              <a:t> &amp; </a:t>
            </a:r>
            <a:r>
              <a:rPr lang="en-GB" sz="2400" dirty="0" err="1"/>
              <a:t>Lebbeke</a:t>
            </a:r>
            <a:r>
              <a:rPr lang="en-GB" sz="2400" dirty="0"/>
              <a:t> (established)</a:t>
            </a:r>
          </a:p>
        </p:txBody>
      </p:sp>
      <p:pic>
        <p:nvPicPr>
          <p:cNvPr id="7" name="Picture 6">
            <a:extLst>
              <a:ext uri="{FF2B5EF4-FFF2-40B4-BE49-F238E27FC236}">
                <a16:creationId xmlns:a16="http://schemas.microsoft.com/office/drawing/2014/main" id="{076DC082-339B-7733-6BA1-8F7BE97BF5D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092762" y="1105319"/>
            <a:ext cx="9908414" cy="5677318"/>
          </a:xfrm>
          <a:prstGeom prst="rect">
            <a:avLst/>
          </a:prstGeom>
        </p:spPr>
      </p:pic>
    </p:spTree>
    <p:extLst>
      <p:ext uri="{BB962C8B-B14F-4D97-AF65-F5344CB8AC3E}">
        <p14:creationId xmlns:p14="http://schemas.microsoft.com/office/powerpoint/2010/main" val="4279987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903" y="315130"/>
            <a:ext cx="8954900" cy="864096"/>
          </a:xfrm>
        </p:spPr>
        <p:txBody>
          <a:bodyPr>
            <a:normAutofit fontScale="90000"/>
          </a:bodyPr>
          <a:lstStyle/>
          <a:p>
            <a:r>
              <a:rPr lang="en-US" sz="3600" b="1" dirty="0"/>
              <a:t>Design prevention and/or control strategy to avoid/limit arbovirus transmission</a:t>
            </a:r>
          </a:p>
        </p:txBody>
      </p:sp>
      <p:sp>
        <p:nvSpPr>
          <p:cNvPr id="3" name="Content Placeholder 2"/>
          <p:cNvSpPr>
            <a:spLocks noGrp="1"/>
          </p:cNvSpPr>
          <p:nvPr>
            <p:ph idx="1"/>
          </p:nvPr>
        </p:nvSpPr>
        <p:spPr>
          <a:xfrm>
            <a:off x="401935" y="1547446"/>
            <a:ext cx="11575700" cy="4521758"/>
          </a:xfrm>
        </p:spPr>
        <p:txBody>
          <a:bodyPr>
            <a:normAutofit fontScale="70000" lnSpcReduction="20000"/>
          </a:bodyPr>
          <a:lstStyle/>
          <a:p>
            <a:pPr marL="0" indent="0">
              <a:buNone/>
            </a:pPr>
            <a:r>
              <a:rPr lang="en-US" sz="3200" b="1" dirty="0">
                <a:solidFill>
                  <a:srgbClr val="FF0000"/>
                </a:solidFill>
              </a:rPr>
              <a:t>Where do we have highest potential risk of transmission?</a:t>
            </a:r>
          </a:p>
          <a:p>
            <a:pPr marL="0" indent="0">
              <a:buNone/>
            </a:pPr>
            <a:endParaRPr lang="en-US" sz="3200" b="1" dirty="0">
              <a:solidFill>
                <a:srgbClr val="FF0000"/>
              </a:solidFill>
            </a:endParaRPr>
          </a:p>
          <a:p>
            <a:pPr marL="0" indent="0">
              <a:buNone/>
            </a:pPr>
            <a:r>
              <a:rPr lang="en-US" sz="3200" b="1" dirty="0"/>
              <a:t>Challenge of </a:t>
            </a:r>
            <a:r>
              <a:rPr lang="en-US" sz="3200" b="1" u="sng" dirty="0"/>
              <a:t>incomplete</a:t>
            </a:r>
            <a:r>
              <a:rPr lang="en-US" sz="3200" b="1" dirty="0"/>
              <a:t> data:</a:t>
            </a:r>
          </a:p>
          <a:p>
            <a:pPr lvl="1">
              <a:buFont typeface="Wingdings" panose="05000000000000000000" pitchFamily="2" charset="2"/>
              <a:buChar char="Ø"/>
            </a:pPr>
            <a:r>
              <a:rPr lang="en-US" sz="3000" i="1" dirty="0"/>
              <a:t>Aedes</a:t>
            </a:r>
            <a:r>
              <a:rPr lang="en-US" sz="3000" dirty="0"/>
              <a:t>:</a:t>
            </a:r>
          </a:p>
          <a:p>
            <a:pPr lvl="2">
              <a:buFont typeface="Wingdings" panose="05000000000000000000" pitchFamily="2" charset="2"/>
              <a:buChar char="Ø"/>
            </a:pPr>
            <a:r>
              <a:rPr lang="en-US" sz="2800" dirty="0"/>
              <a:t> no full coverage of surveillance (mix of active and passive surveillance)</a:t>
            </a:r>
          </a:p>
          <a:p>
            <a:pPr lvl="2">
              <a:buFont typeface="Wingdings" panose="05000000000000000000" pitchFamily="2" charset="2"/>
              <a:buChar char="Ø"/>
            </a:pPr>
            <a:r>
              <a:rPr lang="en-US" sz="2800" dirty="0"/>
              <a:t>Available: </a:t>
            </a:r>
          </a:p>
          <a:p>
            <a:pPr lvl="3">
              <a:buFont typeface="Wingdings" panose="05000000000000000000" pitchFamily="2" charset="2"/>
              <a:buChar char="Ø"/>
            </a:pPr>
            <a:r>
              <a:rPr lang="en-US" sz="2600" dirty="0"/>
              <a:t>information over last 5 years on post </a:t>
            </a:r>
            <a:r>
              <a:rPr lang="en-US" sz="2600" dirty="0" err="1"/>
              <a:t>codal</a:t>
            </a:r>
            <a:r>
              <a:rPr lang="en-US" sz="2600" dirty="0"/>
              <a:t> level (baseline distribution) - since 2012, but until 2021 only from Points of entry</a:t>
            </a:r>
          </a:p>
          <a:p>
            <a:pPr lvl="3">
              <a:buFont typeface="Wingdings" panose="05000000000000000000" pitchFamily="2" charset="2"/>
              <a:buChar char="Ø"/>
            </a:pPr>
            <a:r>
              <a:rPr lang="en-US" sz="2600" dirty="0"/>
              <a:t>Scenarios (based on mosquito data) </a:t>
            </a:r>
          </a:p>
          <a:p>
            <a:pPr lvl="3">
              <a:buFont typeface="Wingdings" panose="05000000000000000000" pitchFamily="2" charset="2"/>
              <a:buChar char="Ø"/>
            </a:pPr>
            <a:r>
              <a:rPr lang="en-US" sz="2600" dirty="0"/>
              <a:t>Real-time data on post-</a:t>
            </a:r>
            <a:r>
              <a:rPr lang="en-US" sz="2600" dirty="0" err="1"/>
              <a:t>codal</a:t>
            </a:r>
            <a:r>
              <a:rPr lang="en-US" sz="2600" dirty="0"/>
              <a:t> level per month (and more precise) – probably to work with year data</a:t>
            </a:r>
          </a:p>
          <a:p>
            <a:pPr lvl="1">
              <a:buFont typeface="Wingdings" panose="05000000000000000000" pitchFamily="2" charset="2"/>
              <a:buChar char="Ø"/>
            </a:pPr>
            <a:r>
              <a:rPr lang="en-US" sz="3000" dirty="0"/>
              <a:t>Import arbovirus-cases (&gt;&gt; dengue) </a:t>
            </a:r>
          </a:p>
          <a:p>
            <a:pPr lvl="2">
              <a:buFont typeface="Wingdings" panose="05000000000000000000" pitchFamily="2" charset="2"/>
              <a:buChar char="Ø"/>
            </a:pPr>
            <a:r>
              <a:rPr lang="en-US" sz="2800" dirty="0"/>
              <a:t>No information on asymptomatic + under-diagnosis of symptomatic cases</a:t>
            </a:r>
          </a:p>
          <a:p>
            <a:pPr lvl="2">
              <a:buFont typeface="Wingdings" panose="05000000000000000000" pitchFamily="2" charset="2"/>
              <a:buChar char="Ø"/>
            </a:pPr>
            <a:r>
              <a:rPr lang="en-US" sz="2800" dirty="0"/>
              <a:t>Available:</a:t>
            </a:r>
          </a:p>
          <a:p>
            <a:pPr lvl="3">
              <a:buFont typeface="Wingdings" panose="05000000000000000000" pitchFamily="2" charset="2"/>
              <a:buChar char="Ø"/>
            </a:pPr>
            <a:r>
              <a:rPr lang="en-US" sz="2600" dirty="0"/>
              <a:t>Information over last 5 years on post </a:t>
            </a:r>
            <a:r>
              <a:rPr lang="en-US" sz="2600" dirty="0" err="1"/>
              <a:t>codal</a:t>
            </a:r>
            <a:r>
              <a:rPr lang="en-US" sz="2600" dirty="0"/>
              <a:t> level (PCR/IgM) per month (seasonal cases vs winter)</a:t>
            </a:r>
          </a:p>
          <a:p>
            <a:pPr lvl="3">
              <a:buFont typeface="Wingdings" panose="05000000000000000000" pitchFamily="2" charset="2"/>
              <a:buChar char="Ø"/>
            </a:pPr>
            <a:r>
              <a:rPr lang="en-US" sz="2600" dirty="0"/>
              <a:t>Real-time data on post-</a:t>
            </a:r>
            <a:r>
              <a:rPr lang="en-US" sz="2600" dirty="0" err="1"/>
              <a:t>codal</a:t>
            </a:r>
            <a:r>
              <a:rPr lang="en-US" sz="2600" dirty="0"/>
              <a:t> level (and more precise) per month (PCR/IgM) – to work with precise date</a:t>
            </a:r>
          </a:p>
          <a:p>
            <a:pPr marL="270000" lvl="1" indent="0">
              <a:buNone/>
            </a:pPr>
            <a:endParaRPr lang="en-US" sz="3000" dirty="0"/>
          </a:p>
          <a:p>
            <a:endParaRPr lang="en-US" sz="3200" dirty="0"/>
          </a:p>
          <a:p>
            <a:pPr marL="0" indent="0">
              <a:buNone/>
            </a:pPr>
            <a:endParaRPr lang="en-US" sz="3200" dirty="0"/>
          </a:p>
          <a:p>
            <a:endParaRPr lang="en-US" sz="3200" dirty="0"/>
          </a:p>
          <a:p>
            <a:endParaRPr lang="en-US" sz="3200" dirty="0"/>
          </a:p>
        </p:txBody>
      </p:sp>
    </p:spTree>
    <p:extLst>
      <p:ext uri="{BB962C8B-B14F-4D97-AF65-F5344CB8AC3E}">
        <p14:creationId xmlns:p14="http://schemas.microsoft.com/office/powerpoint/2010/main" val="1004159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903" y="315130"/>
            <a:ext cx="8954900" cy="864096"/>
          </a:xfrm>
        </p:spPr>
        <p:txBody>
          <a:bodyPr>
            <a:normAutofit fontScale="90000"/>
          </a:bodyPr>
          <a:lstStyle/>
          <a:p>
            <a:r>
              <a:rPr lang="en-US" sz="3600" b="1" dirty="0"/>
              <a:t>Design prevention and/or control strategy to avoid/limit arbovirus transmission</a:t>
            </a:r>
          </a:p>
        </p:txBody>
      </p:sp>
      <p:sp>
        <p:nvSpPr>
          <p:cNvPr id="3" name="Content Placeholder 2"/>
          <p:cNvSpPr>
            <a:spLocks noGrp="1"/>
          </p:cNvSpPr>
          <p:nvPr>
            <p:ph idx="1"/>
          </p:nvPr>
        </p:nvSpPr>
        <p:spPr>
          <a:xfrm>
            <a:off x="532563" y="1547446"/>
            <a:ext cx="11445071" cy="4392554"/>
          </a:xfrm>
        </p:spPr>
        <p:txBody>
          <a:bodyPr>
            <a:normAutofit fontScale="92500" lnSpcReduction="20000"/>
          </a:bodyPr>
          <a:lstStyle/>
          <a:p>
            <a:pPr marL="0" indent="0">
              <a:buNone/>
            </a:pPr>
            <a:r>
              <a:rPr lang="en-US" sz="3200" b="1" dirty="0">
                <a:solidFill>
                  <a:srgbClr val="FF0000"/>
                </a:solidFill>
              </a:rPr>
              <a:t>Where and when to act? </a:t>
            </a:r>
            <a:r>
              <a:rPr lang="en-US" sz="3200" b="1" dirty="0"/>
              <a:t>Pro-active or reactive control strategy?</a:t>
            </a:r>
          </a:p>
          <a:p>
            <a:pPr marL="0" indent="0">
              <a:buNone/>
            </a:pPr>
            <a:r>
              <a:rPr lang="en-US" sz="3200" b="1" dirty="0"/>
              <a:t> </a:t>
            </a:r>
          </a:p>
          <a:p>
            <a:pPr>
              <a:buFont typeface="Wingdings" panose="05000000000000000000" pitchFamily="2" charset="2"/>
              <a:buChar char="Ø"/>
            </a:pPr>
            <a:r>
              <a:rPr lang="en-US" sz="3200" b="1" u="sng" dirty="0">
                <a:highlight>
                  <a:srgbClr val="00FF00"/>
                </a:highlight>
              </a:rPr>
              <a:t>Reactive</a:t>
            </a:r>
            <a:r>
              <a:rPr lang="en-US" sz="3200" b="1" dirty="0"/>
              <a:t> = control reactive to a risk </a:t>
            </a:r>
          </a:p>
          <a:p>
            <a:pPr lvl="1">
              <a:buFont typeface="Wingdings" panose="05000000000000000000" pitchFamily="2" charset="2"/>
              <a:buChar char="§"/>
            </a:pPr>
            <a:r>
              <a:rPr lang="en-US" sz="3000" dirty="0"/>
              <a:t>Risk: </a:t>
            </a:r>
          </a:p>
          <a:p>
            <a:pPr lvl="2">
              <a:buFont typeface="Wingdings" panose="05000000000000000000" pitchFamily="2" charset="2"/>
              <a:buChar char="§"/>
            </a:pPr>
            <a:r>
              <a:rPr lang="en-US" sz="2800" dirty="0"/>
              <a:t>An import case</a:t>
            </a:r>
          </a:p>
          <a:p>
            <a:pPr lvl="2">
              <a:buFont typeface="Wingdings" panose="05000000000000000000" pitchFamily="2" charset="2"/>
              <a:buChar char="§"/>
            </a:pPr>
            <a:r>
              <a:rPr lang="en-US" sz="2800" dirty="0"/>
              <a:t>A mosquito detected</a:t>
            </a:r>
          </a:p>
          <a:p>
            <a:pPr lvl="2">
              <a:buFont typeface="Wingdings" panose="05000000000000000000" pitchFamily="2" charset="2"/>
              <a:buChar char="§"/>
            </a:pPr>
            <a:r>
              <a:rPr lang="en-US" sz="2800" dirty="0">
                <a:solidFill>
                  <a:srgbClr val="FF0000"/>
                </a:solidFill>
              </a:rPr>
              <a:t>when case and mosquito overlap temporally and spatially</a:t>
            </a:r>
          </a:p>
          <a:p>
            <a:pPr lvl="2">
              <a:buFont typeface="Wingdings" panose="05000000000000000000" pitchFamily="2" charset="2"/>
              <a:buChar char="§"/>
            </a:pPr>
            <a:r>
              <a:rPr lang="en-US" sz="2800" dirty="0"/>
              <a:t>(</a:t>
            </a:r>
            <a:r>
              <a:rPr lang="en-US" sz="2800" dirty="0" err="1"/>
              <a:t>Autochtonous</a:t>
            </a:r>
            <a:r>
              <a:rPr lang="en-US" sz="2800" dirty="0"/>
              <a:t> case or cluster of cases) </a:t>
            </a:r>
          </a:p>
          <a:p>
            <a:pPr marL="540000" lvl="2" indent="0">
              <a:buNone/>
            </a:pPr>
            <a:endParaRPr lang="en-US" sz="2800" dirty="0"/>
          </a:p>
          <a:p>
            <a:pPr>
              <a:buFont typeface="Wingdings" panose="05000000000000000000" pitchFamily="2" charset="2"/>
              <a:buChar char="Ø"/>
            </a:pPr>
            <a:r>
              <a:rPr lang="nl-BE" sz="3200" b="1" dirty="0" err="1"/>
              <a:t>Approximately</a:t>
            </a:r>
            <a:r>
              <a:rPr lang="nl-BE" sz="3200" b="1" dirty="0"/>
              <a:t> what </a:t>
            </a:r>
            <a:r>
              <a:rPr lang="nl-BE" sz="3200" b="1" dirty="0" err="1"/>
              <a:t>would</a:t>
            </a:r>
            <a:r>
              <a:rPr lang="nl-BE" sz="3200" b="1" dirty="0"/>
              <a:t> this </a:t>
            </a:r>
            <a:r>
              <a:rPr lang="nl-BE" sz="3200" b="1" dirty="0" err="1"/>
              <a:t>mean</a:t>
            </a:r>
            <a:r>
              <a:rPr lang="nl-BE" sz="3200" b="1" dirty="0"/>
              <a:t> </a:t>
            </a:r>
            <a:r>
              <a:rPr lang="nl-BE" sz="3200" b="1" dirty="0" err="1"/>
              <a:t>for</a:t>
            </a:r>
            <a:r>
              <a:rPr lang="nl-BE" sz="3200" b="1" dirty="0"/>
              <a:t> 2023?</a:t>
            </a:r>
            <a:endParaRPr lang="en-US" sz="3200" b="1" dirty="0"/>
          </a:p>
          <a:p>
            <a:pPr marL="0" indent="0">
              <a:buNone/>
            </a:pPr>
            <a:r>
              <a:rPr lang="en-US" sz="2800" dirty="0"/>
              <a:t>We made a simulation with ‘cumulative data of import cases in transmission season’</a:t>
            </a:r>
          </a:p>
          <a:p>
            <a:pPr marL="0" indent="0">
              <a:buNone/>
            </a:pPr>
            <a:endParaRPr lang="en-US" sz="3200" dirty="0"/>
          </a:p>
          <a:p>
            <a:pPr marL="0" indent="0">
              <a:buNone/>
            </a:pPr>
            <a:endParaRPr lang="en-US" sz="3200" dirty="0"/>
          </a:p>
          <a:p>
            <a:endParaRPr lang="en-US" sz="3200" dirty="0"/>
          </a:p>
          <a:p>
            <a:endParaRPr lang="en-US" sz="3200" dirty="0"/>
          </a:p>
        </p:txBody>
      </p:sp>
    </p:spTree>
    <p:extLst>
      <p:ext uri="{BB962C8B-B14F-4D97-AF65-F5344CB8AC3E}">
        <p14:creationId xmlns:p14="http://schemas.microsoft.com/office/powerpoint/2010/main" val="325283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86DFC1F-6C89-85A7-C3D6-0C96129CB313}"/>
              </a:ext>
            </a:extLst>
          </p:cNvPr>
          <p:cNvSpPr txBox="1"/>
          <p:nvPr/>
        </p:nvSpPr>
        <p:spPr>
          <a:xfrm>
            <a:off x="720132" y="0"/>
            <a:ext cx="10751736" cy="1077218"/>
          </a:xfrm>
          <a:prstGeom prst="rect">
            <a:avLst/>
          </a:prstGeom>
          <a:noFill/>
        </p:spPr>
        <p:txBody>
          <a:bodyPr wrap="square" rtlCol="0">
            <a:spAutoFit/>
          </a:bodyPr>
          <a:lstStyle/>
          <a:p>
            <a:r>
              <a:rPr lang="en-GB" sz="3200" b="1" i="1" dirty="0">
                <a:solidFill>
                  <a:schemeClr val="tx2"/>
                </a:solidFill>
                <a:latin typeface="+mj-lt"/>
                <a:ea typeface="+mj-ea"/>
                <a:cs typeface="+mj-cs"/>
              </a:rPr>
              <a:t>Aedes albopictus </a:t>
            </a:r>
            <a:r>
              <a:rPr lang="en-GB" sz="3200" b="1" dirty="0">
                <a:solidFill>
                  <a:schemeClr val="tx2"/>
                </a:solidFill>
                <a:latin typeface="+mj-lt"/>
                <a:ea typeface="+mj-ea"/>
                <a:cs typeface="+mj-cs"/>
              </a:rPr>
              <a:t>2023 positive locations at post code level: </a:t>
            </a:r>
            <a:r>
              <a:rPr lang="en-GB" sz="3200" b="1" dirty="0">
                <a:solidFill>
                  <a:srgbClr val="FF0000"/>
                </a:solidFill>
                <a:latin typeface="+mj-lt"/>
                <a:ea typeface="+mj-ea"/>
                <a:cs typeface="+mj-cs"/>
              </a:rPr>
              <a:t>Scenarios 1 &amp; 2 (2023)</a:t>
            </a:r>
          </a:p>
        </p:txBody>
      </p:sp>
      <p:pic>
        <p:nvPicPr>
          <p:cNvPr id="2" name="Picture 1">
            <a:extLst>
              <a:ext uri="{FF2B5EF4-FFF2-40B4-BE49-F238E27FC236}">
                <a16:creationId xmlns:a16="http://schemas.microsoft.com/office/drawing/2014/main" id="{7DBD0C9A-7315-2AF7-03FB-2C675A3EA098}"/>
              </a:ext>
            </a:extLst>
          </p:cNvPr>
          <p:cNvPicPr>
            <a:picLocks noChangeAspect="1"/>
          </p:cNvPicPr>
          <p:nvPr/>
        </p:nvPicPr>
        <p:blipFill>
          <a:blip r:embed="rId2"/>
          <a:stretch>
            <a:fillRect/>
          </a:stretch>
        </p:blipFill>
        <p:spPr>
          <a:xfrm>
            <a:off x="1139522" y="1077218"/>
            <a:ext cx="9912955" cy="5681964"/>
          </a:xfrm>
          <a:prstGeom prst="rect">
            <a:avLst/>
          </a:prstGeom>
        </p:spPr>
      </p:pic>
    </p:spTree>
    <p:extLst>
      <p:ext uri="{BB962C8B-B14F-4D97-AF65-F5344CB8AC3E}">
        <p14:creationId xmlns:p14="http://schemas.microsoft.com/office/powerpoint/2010/main" val="229682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3D290-DA35-4469-6D81-6B170A5EF76C}"/>
              </a:ext>
            </a:extLst>
          </p:cNvPr>
          <p:cNvSpPr>
            <a:spLocks noGrp="1"/>
          </p:cNvSpPr>
          <p:nvPr>
            <p:ph type="title"/>
          </p:nvPr>
        </p:nvSpPr>
        <p:spPr>
          <a:xfrm>
            <a:off x="452176" y="255679"/>
            <a:ext cx="10778954" cy="608479"/>
          </a:xfrm>
        </p:spPr>
        <p:txBody>
          <a:bodyPr>
            <a:normAutofit/>
          </a:bodyPr>
          <a:lstStyle/>
          <a:p>
            <a:r>
              <a:rPr lang="en-GB" dirty="0"/>
              <a:t>Dengue cases 2023: </a:t>
            </a:r>
            <a:r>
              <a:rPr lang="en-GB" sz="3200" dirty="0"/>
              <a:t>colours acc. number of cases</a:t>
            </a:r>
            <a:endParaRPr lang="en-GB" dirty="0"/>
          </a:p>
        </p:txBody>
      </p:sp>
      <p:pic>
        <p:nvPicPr>
          <p:cNvPr id="5" name="Content Placeholder 4">
            <a:extLst>
              <a:ext uri="{FF2B5EF4-FFF2-40B4-BE49-F238E27FC236}">
                <a16:creationId xmlns:a16="http://schemas.microsoft.com/office/drawing/2014/main" id="{B6864A8C-AB4C-21CD-565D-B6C879BCBCCF}"/>
              </a:ext>
            </a:extLst>
          </p:cNvPr>
          <p:cNvPicPr>
            <a:picLocks noGrp="1" noChangeAspect="1"/>
          </p:cNvPicPr>
          <p:nvPr>
            <p:ph idx="1"/>
          </p:nvPr>
        </p:nvPicPr>
        <p:blipFill rotWithShape="1">
          <a:blip r:embed="rId2" cstate="email">
            <a:extLst>
              <a:ext uri="{28A0092B-C50C-407E-A947-70E740481C1C}">
                <a14:useLocalDpi xmlns:a14="http://schemas.microsoft.com/office/drawing/2010/main"/>
              </a:ext>
            </a:extLst>
          </a:blip>
          <a:srcRect/>
          <a:stretch/>
        </p:blipFill>
        <p:spPr>
          <a:xfrm>
            <a:off x="1154041" y="799007"/>
            <a:ext cx="9306293" cy="5951084"/>
          </a:xfrm>
        </p:spPr>
      </p:pic>
    </p:spTree>
    <p:extLst>
      <p:ext uri="{BB962C8B-B14F-4D97-AF65-F5344CB8AC3E}">
        <p14:creationId xmlns:p14="http://schemas.microsoft.com/office/powerpoint/2010/main" val="3992213576"/>
      </p:ext>
    </p:extLst>
  </p:cSld>
  <p:clrMapOvr>
    <a:masterClrMapping/>
  </p:clrMapOvr>
</p:sld>
</file>

<file path=ppt/theme/theme1.xml><?xml version="1.0" encoding="utf-8"?>
<a:theme xmlns:a="http://schemas.openxmlformats.org/drawingml/2006/main" name="ITG Chapter Orange">
  <a:themeElements>
    <a:clrScheme name="ITG_ThemeColors_PPT">
      <a:dk1>
        <a:srgbClr val="000000"/>
      </a:dk1>
      <a:lt1>
        <a:sysClr val="window" lastClr="FFFFFF"/>
      </a:lt1>
      <a:dk2>
        <a:srgbClr val="005B67"/>
      </a:dk2>
      <a:lt2>
        <a:srgbClr val="E7E6E6"/>
      </a:lt2>
      <a:accent1>
        <a:srgbClr val="005B67"/>
      </a:accent1>
      <a:accent2>
        <a:srgbClr val="E9BA00"/>
      </a:accent2>
      <a:accent3>
        <a:srgbClr val="C2390F"/>
      </a:accent3>
      <a:accent4>
        <a:srgbClr val="40A7D4"/>
      </a:accent4>
      <a:accent5>
        <a:srgbClr val="72A92E"/>
      </a:accent5>
      <a:accent6>
        <a:srgbClr val="CF7E10"/>
      </a:accent6>
      <a:hlink>
        <a:srgbClr val="33CCCC"/>
      </a:hlink>
      <a:folHlink>
        <a:srgbClr val="A6587F"/>
      </a:folHlink>
    </a:clrScheme>
    <a:fontScheme name="ITG_ThemeTypo_PP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TG_PPT-template_Eng" id="{1BD9EDF4-3DF0-4820-84DC-B8965767460A}" vid="{E0C48A2E-961F-4EF6-A174-225B845C488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11714</TotalTime>
  <Words>2168</Words>
  <Application>Microsoft Office PowerPoint</Application>
  <PresentationFormat>Widescreen</PresentationFormat>
  <Paragraphs>228</Paragraphs>
  <Slides>33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Aptos</vt:lpstr>
      <vt:lpstr>Aptos Narrow</vt:lpstr>
      <vt:lpstr>Arial</vt:lpstr>
      <vt:lpstr>Calibri</vt:lpstr>
      <vt:lpstr>Calibri Light</vt:lpstr>
      <vt:lpstr>Calibri-Bold</vt:lpstr>
      <vt:lpstr>Courier New</vt:lpstr>
      <vt:lpstr>Wingdings</vt:lpstr>
      <vt:lpstr>ITG Chapter Orange</vt:lpstr>
      <vt:lpstr>Zorg Advies Beleid- Aedes &amp; arboviruses</vt:lpstr>
      <vt:lpstr>Voorbereidend advies – how to avoid/limit arbovirus transmission</vt:lpstr>
      <vt:lpstr>Scenarios Belgium</vt:lpstr>
      <vt:lpstr>PowerPoint Presentation</vt:lpstr>
      <vt:lpstr>Cumulative mosquitoes over the last 5 years: indication of places being once/twice/3x/4X or 5x positive for presence of Aedes albopictus: Scenario 2 2024 (all but yellow zones) Wilrijk &amp; Lebbeke (established)</vt:lpstr>
      <vt:lpstr>Design prevention and/or control strategy to avoid/limit arbovirus transmission</vt:lpstr>
      <vt:lpstr>Design prevention and/or control strategy to avoid/limit arbovirus transmission</vt:lpstr>
      <vt:lpstr>PowerPoint Presentation</vt:lpstr>
      <vt:lpstr>Dengue cases 2023: colours acc. number of cases</vt:lpstr>
      <vt:lpstr>Dengue cases 2023 (May-Oct): colours acc. number of cases</vt:lpstr>
      <vt:lpstr>Spatial overlaps 2023: Dengue infections (May-Oct) and Aedes albopictus detections 2023 (scenario 1)</vt:lpstr>
      <vt:lpstr>Design prevention and/or control strategy to avoid/limit arbovirus transmission</vt:lpstr>
      <vt:lpstr>Design prevention and/or control strategy to avoid/limit arbovirus transmission</vt:lpstr>
      <vt:lpstr>Design prevention and/or control strategy to avoid/limit arbovirus transmission</vt:lpstr>
      <vt:lpstr>Where to act in 2024 (today) if to apply preventive control?</vt:lpstr>
      <vt:lpstr>Pro-active control: Cumulative mosquitoes over the last 5 years: indication of places being once/twice/3x/4X or 5x positive for presence of Aedes albopictus scenario 1 and 2</vt:lpstr>
      <vt:lpstr>Cumulative dengue cases over the last 5 years: colours acc.  number of cases</vt:lpstr>
      <vt:lpstr>Overlap: Cumulative cases (5 years) in post codes where Aedes albopictus has been detected at least once in past 5 years</vt:lpstr>
      <vt:lpstr>Preliminary advice</vt:lpstr>
      <vt:lpstr>Locally acquired cases Europe in past 10 years (scenario 4)</vt:lpstr>
      <vt:lpstr>Design prevention and/or control strategy to avoid/limit arbovirus transmission</vt:lpstr>
      <vt:lpstr>Framework to summarize EU country plans </vt:lpstr>
      <vt:lpstr>What scenarios should we be preparing for?</vt:lpstr>
      <vt:lpstr>How is Dengue control currently managed in France?</vt:lpstr>
      <vt:lpstr>PowerPoint Presentation</vt:lpstr>
      <vt:lpstr>Which control methods are currently used by the other EU countries or could be interesting ? </vt:lpstr>
      <vt:lpstr>To review systematic reviews: Which reviews are existing? Quick search:</vt:lpstr>
      <vt:lpstr>Are spatial repellents effective? What does the evidence say?</vt:lpstr>
      <vt:lpstr>Are spatial repellents safe</vt:lpstr>
      <vt:lpstr>Questions/discussion points meeting 17/06/2024</vt:lpstr>
      <vt:lpstr>PowerPoint Presentation</vt:lpstr>
      <vt:lpstr>References</vt:lpstr>
      <vt:lpstr>Extra informatie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Zorg Advies Beleid- Aedes &amp; arboviruses</dc:title>
  <dc:creator>Veerle Vanlerberghe</dc:creator>
  <cp:lastModifiedBy>Veerle Vanlerberghe</cp:lastModifiedBy>
  <cp:revision>2</cp:revision>
  <dcterms:created xsi:type="dcterms:W3CDTF">2024-05-27T06:51:21Z</dcterms:created>
  <dcterms:modified xsi:type="dcterms:W3CDTF">2024-06-17T14:14:58Z</dcterms:modified>
</cp:coreProperties>
</file>